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8759" autoAdjust="0"/>
  </p:normalViewPr>
  <p:slideViewPr>
    <p:cSldViewPr snapToGrid="0" snapToObjects="1">
      <p:cViewPr varScale="1">
        <p:scale>
          <a:sx n="53" d="100"/>
          <a:sy n="53" d="100"/>
        </p:scale>
        <p:origin x="1164" y="33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71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소개 </a:t>
            </a:r>
            <a:r>
              <a:rPr lang="en-US" altLang="ko-KR" b="1" dirty="0"/>
              <a:t>(1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네 지금부터</a:t>
            </a:r>
            <a:r>
              <a:rPr lang="en-US" altLang="ko-KR" dirty="0"/>
              <a:t>, 19</a:t>
            </a:r>
            <a:r>
              <a:rPr lang="ko-KR" altLang="en-US" dirty="0"/>
              <a:t>조 </a:t>
            </a:r>
            <a:r>
              <a:rPr lang="en-US" altLang="ko-KR" dirty="0"/>
              <a:t>"</a:t>
            </a:r>
            <a:r>
              <a:rPr lang="ko-KR" altLang="en-US" dirty="0"/>
              <a:t>온라인 게임 점유율 시스템</a:t>
            </a:r>
            <a:r>
              <a:rPr lang="en-US" altLang="ko-KR" dirty="0"/>
              <a:t>＂</a:t>
            </a:r>
            <a:r>
              <a:rPr lang="ko-KR" altLang="en-US" dirty="0"/>
              <a:t>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자료 조사는 </a:t>
            </a:r>
            <a:r>
              <a:rPr lang="en-US" altLang="ko-KR" dirty="0"/>
              <a:t>THE LOG, </a:t>
            </a:r>
            <a:r>
              <a:rPr lang="en-US" altLang="ko-KR" dirty="0" err="1"/>
              <a:t>GameMeca</a:t>
            </a:r>
            <a:r>
              <a:rPr lang="en-US" altLang="ko-KR" dirty="0"/>
              <a:t>, </a:t>
            </a:r>
            <a:r>
              <a:rPr lang="ko-KR" altLang="en-US" dirty="0" err="1"/>
              <a:t>게임트릭스</a:t>
            </a:r>
            <a:r>
              <a:rPr lang="ko-KR" altLang="en-US" dirty="0"/>
              <a:t> 등 대표적인 사이트를 참고하여 진행했습니다</a:t>
            </a:r>
            <a:r>
              <a:rPr lang="en-US" altLang="ko-KR" dirty="0"/>
              <a:t>. </a:t>
            </a:r>
            <a:r>
              <a:rPr lang="ko-KR" altLang="en-US" dirty="0"/>
              <a:t>이러한 데이터를 통해 온라인 게임 시장의 주요 트렌드와 변화를 분석할 수 있었습니다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인기 게임들의 강세와 신규 게임의 약진을 비교하여 시장의 변화를 명확히 파악할 수 있었습니다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요구사항 분석입니다</a:t>
            </a:r>
            <a:r>
              <a:rPr lang="en-US" altLang="ko-KR" dirty="0"/>
              <a:t>. </a:t>
            </a:r>
            <a:r>
              <a:rPr lang="ko-KR" altLang="en-US" dirty="0"/>
              <a:t>요구사항 분석 단계에서는 게임</a:t>
            </a:r>
            <a:r>
              <a:rPr lang="en-US" altLang="ko-KR" dirty="0"/>
              <a:t>, </a:t>
            </a:r>
            <a:r>
              <a:rPr lang="ko-KR" altLang="en-US" dirty="0"/>
              <a:t>점유율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게임 업데이트</a:t>
            </a:r>
            <a:r>
              <a:rPr lang="en-US" altLang="ko-KR" dirty="0"/>
              <a:t>, </a:t>
            </a:r>
            <a:r>
              <a:rPr lang="ko-KR" altLang="en-US" dirty="0"/>
              <a:t>게임 서버</a:t>
            </a:r>
            <a:r>
              <a:rPr lang="en-US" altLang="ko-KR" dirty="0"/>
              <a:t>, </a:t>
            </a:r>
            <a:r>
              <a:rPr lang="ko-KR" altLang="en-US" dirty="0"/>
              <a:t>개발사</a:t>
            </a:r>
            <a:r>
              <a:rPr lang="en-US" altLang="ko-KR" dirty="0"/>
              <a:t>, </a:t>
            </a:r>
            <a:r>
              <a:rPr lang="ko-KR" altLang="en-US" dirty="0"/>
              <a:t>게임 리뷰 등 </a:t>
            </a:r>
            <a:r>
              <a:rPr lang="en-US" altLang="ko-KR" dirty="0"/>
              <a:t>10</a:t>
            </a:r>
            <a:r>
              <a:rPr lang="ko-KR" altLang="en-US" dirty="0"/>
              <a:t>개의 엔티티에 대해 상세히 분석하였습니다</a:t>
            </a:r>
            <a:r>
              <a:rPr lang="en-US" altLang="ko-KR" dirty="0"/>
              <a:t>. </a:t>
            </a:r>
            <a:r>
              <a:rPr lang="ko-KR" altLang="en-US" dirty="0"/>
              <a:t>각 엔티티의 요구사항은 다음과 같습니다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내용 구성은 주제 선정</a:t>
            </a:r>
            <a:r>
              <a:rPr lang="en-US" altLang="ko-KR" dirty="0"/>
              <a:t>, </a:t>
            </a:r>
            <a:r>
              <a:rPr lang="ko-KR" altLang="en-US" dirty="0"/>
              <a:t>계획 수립</a:t>
            </a:r>
            <a:r>
              <a:rPr lang="en-US" altLang="ko-KR" dirty="0"/>
              <a:t>, </a:t>
            </a:r>
            <a:r>
              <a:rPr lang="ko-KR" altLang="en-US" dirty="0"/>
              <a:t>개념 설계</a:t>
            </a:r>
            <a:r>
              <a:rPr lang="en-US" altLang="ko-KR" dirty="0"/>
              <a:t>, </a:t>
            </a:r>
            <a:r>
              <a:rPr lang="ko-KR" altLang="en-US" dirty="0"/>
              <a:t>논리설계</a:t>
            </a:r>
            <a:r>
              <a:rPr lang="en-US" altLang="ko-KR" dirty="0"/>
              <a:t>, </a:t>
            </a:r>
            <a:r>
              <a:rPr lang="ko-KR" altLang="en-US" dirty="0"/>
              <a:t>물리 설계로 총 </a:t>
            </a:r>
            <a:r>
              <a:rPr lang="en-US" altLang="ko-KR" dirty="0"/>
              <a:t>5</a:t>
            </a:r>
            <a:r>
              <a:rPr lang="ko-KR" altLang="en-US" dirty="0"/>
              <a:t>단계에 걸쳐서 구성하였습니다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세번쨰는</a:t>
            </a:r>
            <a:r>
              <a:rPr lang="ko-KR" altLang="en-US" dirty="0"/>
              <a:t> </a:t>
            </a:r>
            <a:r>
              <a:rPr lang="ko-KR" altLang="en-US" dirty="0" err="1"/>
              <a:t>개념설계입니다</a:t>
            </a:r>
            <a:r>
              <a:rPr lang="en-US" altLang="ko-KR" dirty="0"/>
              <a:t>. </a:t>
            </a:r>
            <a:r>
              <a:rPr lang="ko-KR" altLang="en-US" dirty="0"/>
              <a:t>개념 설계 단계에서는 엔티티 및 속성을 정의하고</a:t>
            </a:r>
            <a:r>
              <a:rPr lang="en-US" altLang="ko-KR" dirty="0"/>
              <a:t>, </a:t>
            </a:r>
            <a:r>
              <a:rPr lang="ko-KR" altLang="en-US" dirty="0"/>
              <a:t>각 엔티티 간의 관계를 설정하였습니다</a:t>
            </a:r>
            <a:r>
              <a:rPr lang="en-US" altLang="ko-KR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총 </a:t>
            </a:r>
            <a:r>
              <a:rPr lang="en-US" altLang="ko-KR" dirty="0"/>
              <a:t>10</a:t>
            </a:r>
            <a:r>
              <a:rPr lang="ko-KR" altLang="en-US" dirty="0"/>
              <a:t>개의 각 엔티티와 속성은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첫번째로는 </a:t>
            </a:r>
            <a:r>
              <a:rPr lang="ko-KR" altLang="en-US" dirty="0" err="1"/>
              <a:t>주제선정입니다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관계 설정입니다</a:t>
            </a:r>
            <a:r>
              <a:rPr lang="en-US" altLang="ko-KR" dirty="0"/>
              <a:t>.</a:t>
            </a:r>
            <a:r>
              <a:rPr lang="ko-KR" altLang="en-US" dirty="0"/>
              <a:t> 각 </a:t>
            </a:r>
            <a:r>
              <a:rPr lang="ko-KR" altLang="en-US" dirty="0" err="1"/>
              <a:t>테이블간의</a:t>
            </a:r>
            <a:r>
              <a:rPr lang="ko-KR" altLang="en-US" dirty="0"/>
              <a:t> 총 </a:t>
            </a:r>
            <a:r>
              <a:rPr lang="en-US" altLang="ko-KR" dirty="0"/>
              <a:t>10</a:t>
            </a:r>
            <a:r>
              <a:rPr lang="ko-KR" altLang="en-US" dirty="0"/>
              <a:t>개의 관계를 설정하였습니다  이를 기반으로 </a:t>
            </a:r>
            <a:r>
              <a:rPr lang="en-US" altLang="ko-KR" dirty="0"/>
              <a:t>(</a:t>
            </a:r>
            <a:r>
              <a:rPr lang="ko-KR" altLang="en-US" dirty="0"/>
              <a:t>다음페이지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작성한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ERD</a:t>
            </a:r>
            <a:r>
              <a:rPr lang="ko-KR" altLang="en-US" dirty="0"/>
              <a:t>를 기반으로  </a:t>
            </a:r>
            <a:r>
              <a:rPr lang="en-US" altLang="ko-KR" dirty="0"/>
              <a:t>ERWIN</a:t>
            </a:r>
            <a:r>
              <a:rPr lang="ko-KR" altLang="en-US" dirty="0"/>
              <a:t>을 만든 결과입니다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논리설계입니다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 설계 단계에서는 각 테이블의 목록과 명세서를 작성하였습니다</a:t>
            </a:r>
            <a:r>
              <a:rPr lang="en-US" altLang="ko-KR" dirty="0"/>
              <a:t>. </a:t>
            </a:r>
            <a:r>
              <a:rPr lang="ko-KR" altLang="en-US" dirty="0"/>
              <a:t>테이블 목록에는 게임</a:t>
            </a:r>
            <a:r>
              <a:rPr lang="en-US" altLang="ko-KR" dirty="0"/>
              <a:t>, </a:t>
            </a:r>
            <a:r>
              <a:rPr lang="ko-KR" altLang="en-US" dirty="0"/>
              <a:t>점유율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게임 업데이트</a:t>
            </a:r>
            <a:r>
              <a:rPr lang="en-US" altLang="ko-KR" dirty="0"/>
              <a:t>, </a:t>
            </a:r>
            <a:r>
              <a:rPr lang="ko-KR" altLang="en-US" dirty="0"/>
              <a:t>게임 서버</a:t>
            </a:r>
            <a:r>
              <a:rPr lang="en-US" altLang="ko-KR" dirty="0"/>
              <a:t>, </a:t>
            </a:r>
            <a:r>
              <a:rPr lang="ko-KR" altLang="en-US" dirty="0"/>
              <a:t>개발사</a:t>
            </a:r>
            <a:r>
              <a:rPr lang="en-US" altLang="ko-KR" dirty="0"/>
              <a:t>, </a:t>
            </a:r>
            <a:r>
              <a:rPr lang="ko-KR" altLang="en-US" dirty="0"/>
              <a:t>게임 리뷰 등이 포함됩니다</a:t>
            </a:r>
            <a:r>
              <a:rPr lang="en-US" altLang="ko-KR" dirty="0"/>
              <a:t>. </a:t>
            </a:r>
            <a:r>
              <a:rPr lang="ko-KR" altLang="en-US" dirty="0"/>
              <a:t>각 테이블은 관련된 데이터를 체계적으로 관리할 수 있도록 설계되었습니다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테이블 명세서입니다</a:t>
            </a:r>
            <a:r>
              <a:rPr lang="en-US" altLang="ko-KR" dirty="0"/>
              <a:t>. </a:t>
            </a:r>
            <a:r>
              <a:rPr lang="ko-KR" altLang="en-US" dirty="0"/>
              <a:t>테이블 명세서는 각 테이블의 기본 키</a:t>
            </a:r>
            <a:r>
              <a:rPr lang="en-US" altLang="ko-KR" dirty="0"/>
              <a:t>(PK)</a:t>
            </a:r>
            <a:r>
              <a:rPr lang="ko-KR" altLang="en-US" dirty="0"/>
              <a:t>와 외래 키</a:t>
            </a:r>
            <a:r>
              <a:rPr lang="en-US" altLang="ko-KR" dirty="0"/>
              <a:t>(FK)</a:t>
            </a:r>
            <a:r>
              <a:rPr lang="ko-KR" altLang="en-US" dirty="0"/>
              <a:t>를 설정하여 데이터의 무결성을 유지하였습니다</a:t>
            </a:r>
            <a:r>
              <a:rPr lang="en-US" altLang="ko-KR" dirty="0"/>
              <a:t>. </a:t>
            </a:r>
            <a:r>
              <a:rPr lang="ko-KR" altLang="en-US" dirty="0"/>
              <a:t>외래 키는 다른 테이블의 기본 키를 참조하여 테이블 간의 관계를 정의하였습니다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점유율테이블 명세서입니다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평점 테이블 명세서 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온라인</a:t>
            </a:r>
            <a:r>
              <a:rPr lang="en-US" dirty="0"/>
              <a:t> </a:t>
            </a:r>
            <a:r>
              <a:rPr lang="en-US" dirty="0" err="1"/>
              <a:t>게임</a:t>
            </a:r>
            <a:r>
              <a:rPr lang="en-US" dirty="0"/>
              <a:t> </a:t>
            </a:r>
            <a:r>
              <a:rPr lang="en-US" dirty="0" err="1"/>
              <a:t>점유율</a:t>
            </a:r>
            <a:r>
              <a:rPr lang="en-US" dirty="0"/>
              <a:t> </a:t>
            </a:r>
            <a:r>
              <a:rPr lang="en-US" dirty="0" err="1"/>
              <a:t>시스템에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정보에는</a:t>
            </a:r>
            <a:r>
              <a:rPr lang="en-US" dirty="0"/>
              <a:t> </a:t>
            </a:r>
            <a:r>
              <a:rPr lang="en-US" dirty="0" err="1"/>
              <a:t>온라인</a:t>
            </a:r>
            <a:r>
              <a:rPr lang="en-US" dirty="0"/>
              <a:t> </a:t>
            </a:r>
            <a:r>
              <a:rPr lang="en-US" dirty="0" err="1"/>
              <a:t>게임</a:t>
            </a:r>
            <a:r>
              <a:rPr lang="en-US" dirty="0"/>
              <a:t> </a:t>
            </a:r>
            <a:r>
              <a:rPr lang="en-US" dirty="0" err="1"/>
              <a:t>시장의</a:t>
            </a:r>
            <a:r>
              <a:rPr lang="en-US" dirty="0"/>
              <a:t> </a:t>
            </a:r>
            <a:r>
              <a:rPr lang="en-US" dirty="0" err="1"/>
              <a:t>점유율</a:t>
            </a:r>
            <a:r>
              <a:rPr lang="en-US" dirty="0"/>
              <a:t> </a:t>
            </a:r>
            <a:r>
              <a:rPr lang="en-US" dirty="0" err="1"/>
              <a:t>동향을</a:t>
            </a:r>
            <a:r>
              <a:rPr lang="en-US" dirty="0"/>
              <a:t> </a:t>
            </a:r>
            <a:r>
              <a:rPr lang="en-US" dirty="0" err="1"/>
              <a:t>분석하는것에</a:t>
            </a:r>
            <a:r>
              <a:rPr lang="en-US" dirty="0"/>
              <a:t> </a:t>
            </a:r>
            <a:r>
              <a:rPr lang="en-US" dirty="0" err="1"/>
              <a:t>기반하는데</a:t>
            </a:r>
            <a:r>
              <a:rPr lang="en-US" dirty="0"/>
              <a:t> </a:t>
            </a:r>
            <a:r>
              <a:rPr lang="en-US" dirty="0" err="1"/>
              <a:t>이것은</a:t>
            </a:r>
            <a:r>
              <a:rPr lang="en-US" dirty="0"/>
              <a:t> 1. 2. 3. </a:t>
            </a:r>
            <a:r>
              <a:rPr lang="en-US" dirty="0" err="1"/>
              <a:t>읽기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테이블 명세서 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테이블 명세서입니다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이벤트 테이블 명세서입니다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게임업데이트</a:t>
            </a:r>
            <a:r>
              <a:rPr lang="ko-KR" altLang="en-US" dirty="0"/>
              <a:t> 테이블 명세서입니다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서버 테이블 명세서입니다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개발사 테이블 명세서입니다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리뷰 테이블 명세서입니다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물리설계입니다</a:t>
            </a:r>
            <a:r>
              <a:rPr lang="en-US" altLang="ko-KR" dirty="0"/>
              <a:t>.</a:t>
            </a:r>
            <a:r>
              <a:rPr lang="ko-KR" altLang="en-US" dirty="0"/>
              <a:t> 물리 설계 단계에서는 실제 데이터베이스 테이블을 생성하고 데이터를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조회하는 </a:t>
            </a:r>
            <a:r>
              <a:rPr lang="en-US" altLang="ko-KR" dirty="0"/>
              <a:t>SQL </a:t>
            </a:r>
            <a:r>
              <a:rPr lang="ko-KR" altLang="en-US" dirty="0"/>
              <a:t>문을 작성하였습니다</a:t>
            </a:r>
            <a:r>
              <a:rPr lang="en-US" altLang="ko-KR" dirty="0"/>
              <a:t>. </a:t>
            </a:r>
            <a:r>
              <a:rPr lang="ko-KR" altLang="en-US" dirty="0"/>
              <a:t>이를 통해 데이터를 효율적으로 관리하고</a:t>
            </a:r>
            <a:r>
              <a:rPr lang="en-US" altLang="ko-KR" dirty="0"/>
              <a:t>, </a:t>
            </a:r>
            <a:r>
              <a:rPr lang="ko-KR" altLang="en-US" dirty="0"/>
              <a:t>필요 시 데이터를 쉽게 조작할 수 있도록 하였습니다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각 테이블 생성 코드와 실행 결과 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계획 수립입니다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테이블에 해당하는 데이터 입력 코드와 실행 결과입니다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게임 시장은 매년 급격한 성장을 보이고 있으며</a:t>
            </a:r>
            <a:r>
              <a:rPr lang="en-US" altLang="ko-KR" dirty="0"/>
              <a:t>, </a:t>
            </a:r>
            <a:r>
              <a:rPr lang="ko-KR" altLang="en-US" dirty="0"/>
              <a:t>새로운 기술과 플랫폼의 도입으로 더욱 활기를 띠고 있습니다</a:t>
            </a:r>
            <a:r>
              <a:rPr lang="en-US" altLang="ko-KR" dirty="0"/>
              <a:t>. </a:t>
            </a:r>
            <a:r>
              <a:rPr lang="ko-KR" altLang="en-US" dirty="0"/>
              <a:t>이러한 시장 변화 속에서 소비자들의 선호도와 게임 소비 패턴이 계속 변하고 있으며</a:t>
            </a:r>
            <a:r>
              <a:rPr lang="en-US" altLang="ko-KR" dirty="0"/>
              <a:t>, </a:t>
            </a:r>
            <a:r>
              <a:rPr lang="ko-KR" altLang="en-US" dirty="0"/>
              <a:t>주요 게임 업체들 간의 치열한 경쟁이 벌어지고 있습니다</a:t>
            </a:r>
            <a:r>
              <a:rPr lang="en-US" altLang="ko-KR" dirty="0"/>
              <a:t>. </a:t>
            </a:r>
            <a:r>
              <a:rPr lang="ko-KR" altLang="en-US" dirty="0"/>
              <a:t>시장 점유율 분석을 통해 성공적인 게임 개발과 마케팅 전략을 수립하는 데 큰 도움이 될 것이라고 생각해서 선택하였습니다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물리설계 부분의 업데이트 문입니다</a:t>
            </a:r>
            <a:r>
              <a:rPr lang="en-US" altLang="ko-KR" dirty="0"/>
              <a:t>. </a:t>
            </a:r>
            <a:r>
              <a:rPr lang="ko-KR" altLang="en-US" dirty="0"/>
              <a:t>업데이트 문을 통해 변화된 실행 결과를 전과 후로 나타냈습니다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온라인 게임 플랫폼과 개발사의 공식 통계 자료를 활용하여 시장 규모와 점유율 데이터를 수집하였습니다</a:t>
            </a:r>
            <a:r>
              <a:rPr lang="en-US" altLang="ko-KR" dirty="0"/>
              <a:t>. </a:t>
            </a:r>
            <a:r>
              <a:rPr lang="ko-KR" altLang="en-US" dirty="0"/>
              <a:t>이를 통해 체계적인 분석과 예측이 가능하도록 준비하였습니다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딜리트</a:t>
            </a:r>
            <a:r>
              <a:rPr lang="ko-KR" altLang="en-US" dirty="0"/>
              <a:t> 문입니다</a:t>
            </a:r>
            <a:r>
              <a:rPr lang="en-US" altLang="ko-KR" dirty="0"/>
              <a:t>. </a:t>
            </a:r>
            <a:r>
              <a:rPr lang="ko-KR" altLang="en-US" dirty="0" err="1"/>
              <a:t>딜리트</a:t>
            </a:r>
            <a:r>
              <a:rPr lang="ko-KR" altLang="en-US" dirty="0"/>
              <a:t> 문을 통해 변화된 실행 결과를 전과 후로 나타냈습니다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셀렉트</a:t>
            </a:r>
            <a:r>
              <a:rPr lang="ko-KR" altLang="en-US" dirty="0"/>
              <a:t> 문입니다</a:t>
            </a:r>
            <a:r>
              <a:rPr lang="en-US" altLang="ko-KR" dirty="0"/>
              <a:t>. </a:t>
            </a:r>
            <a:r>
              <a:rPr lang="ko-KR" altLang="en-US" dirty="0"/>
              <a:t>데이터베이스에서 특정 데이터를 조회하여 원하는 정보를 얻기 위한 문장과 조건에 해당하는 실행 결과입니다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자료 조사는 </a:t>
            </a:r>
            <a:r>
              <a:rPr lang="en-US" altLang="ko-KR" dirty="0"/>
              <a:t>THE LOG, </a:t>
            </a:r>
            <a:r>
              <a:rPr lang="en-US" altLang="ko-KR" dirty="0" err="1"/>
              <a:t>GameMeca</a:t>
            </a:r>
            <a:r>
              <a:rPr lang="en-US" altLang="ko-KR" dirty="0"/>
              <a:t>, </a:t>
            </a:r>
            <a:r>
              <a:rPr lang="ko-KR" altLang="en-US" dirty="0" err="1"/>
              <a:t>게임트릭스</a:t>
            </a:r>
            <a:r>
              <a:rPr lang="ko-KR" altLang="en-US" dirty="0"/>
              <a:t> 등 대표적인 사이트를 참고하여 진행했습니다</a:t>
            </a:r>
            <a:r>
              <a:rPr lang="en-US" altLang="ko-KR" dirty="0"/>
              <a:t>. </a:t>
            </a:r>
            <a:r>
              <a:rPr lang="ko-KR" altLang="en-US" dirty="0"/>
              <a:t>이러한 데이터를 통해 온라인 게임 시장의 주요 트렌드와 변화를 분석할 수 있었습니다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인기 게임들의 강세와 신규 게임의 약진을 비교하여 시장의 변화를 명확히 파악할 수 있었습니다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자료 조사는 </a:t>
            </a:r>
            <a:r>
              <a:rPr lang="en-US" altLang="ko-KR" dirty="0"/>
              <a:t>THE LOG, </a:t>
            </a:r>
            <a:r>
              <a:rPr lang="en-US" altLang="ko-KR" dirty="0" err="1"/>
              <a:t>GameMeca</a:t>
            </a:r>
            <a:r>
              <a:rPr lang="en-US" altLang="ko-KR" dirty="0"/>
              <a:t>, </a:t>
            </a:r>
            <a:r>
              <a:rPr lang="ko-KR" altLang="en-US" dirty="0" err="1"/>
              <a:t>게임트릭스</a:t>
            </a:r>
            <a:r>
              <a:rPr lang="ko-KR" altLang="en-US" dirty="0"/>
              <a:t> 등 대표적인 사이트를 참고하여 진행했습니다</a:t>
            </a:r>
            <a:r>
              <a:rPr lang="en-US" altLang="ko-KR" dirty="0"/>
              <a:t>. </a:t>
            </a:r>
            <a:r>
              <a:rPr lang="ko-KR" altLang="en-US" dirty="0"/>
              <a:t>이러한 데이터를 통해 온라인 게임 시장의 주요 트렌드와 변화를 분석할 수 있었습니다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인기 게임들의 강세와 신규 게임의 약진을 비교하여 시장의 변화를 명확히 파악할 수 있었습니다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6" Type="http://schemas.openxmlformats.org/officeDocument/2006/relationships/image" Target="../media/image4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6" Type="http://schemas.openxmlformats.org/officeDocument/2006/relationships/image" Target="../media/image4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6" Type="http://schemas.openxmlformats.org/officeDocument/2006/relationships/image" Target="../media/image4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6" Type="http://schemas.openxmlformats.org/officeDocument/2006/relationships/image" Target="../media/image4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6" Type="http://schemas.openxmlformats.org/officeDocument/2006/relationships/image" Target="../media/image5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6" Type="http://schemas.openxmlformats.org/officeDocument/2006/relationships/image" Target="../media/image5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audio" Target="../media/media64.m4a"/><Relationship Id="rId1" Type="http://schemas.microsoft.com/office/2007/relationships/media" Target="../media/media64.m4a"/><Relationship Id="rId6" Type="http://schemas.openxmlformats.org/officeDocument/2006/relationships/image" Target="../media/image5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7.png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6" Type="http://schemas.openxmlformats.org/officeDocument/2006/relationships/image" Target="../media/image5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6" Type="http://schemas.openxmlformats.org/officeDocument/2006/relationships/image" Target="../media/image5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6" Type="http://schemas.openxmlformats.org/officeDocument/2006/relationships/image" Target="../media/image6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6" Type="http://schemas.openxmlformats.org/officeDocument/2006/relationships/image" Target="../media/image6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8.xml"/><Relationship Id="rId9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6.png"/><Relationship Id="rId2" Type="http://schemas.openxmlformats.org/officeDocument/2006/relationships/audio" Target="../media/media69.m4a"/><Relationship Id="rId1" Type="http://schemas.microsoft.com/office/2007/relationships/media" Target="../media/media69.m4a"/><Relationship Id="rId6" Type="http://schemas.openxmlformats.org/officeDocument/2006/relationships/image" Target="../media/image6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9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9.png"/><Relationship Id="rId2" Type="http://schemas.openxmlformats.org/officeDocument/2006/relationships/audio" Target="../media/media70.m4a"/><Relationship Id="rId1" Type="http://schemas.microsoft.com/office/2007/relationships/media" Target="../media/media70.m4a"/><Relationship Id="rId6" Type="http://schemas.openxmlformats.org/officeDocument/2006/relationships/image" Target="../media/image6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0.xml"/><Relationship Id="rId9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2.png"/><Relationship Id="rId2" Type="http://schemas.openxmlformats.org/officeDocument/2006/relationships/audio" Target="../media/media71.m4a"/><Relationship Id="rId1" Type="http://schemas.microsoft.com/office/2007/relationships/media" Target="../media/media71.m4a"/><Relationship Id="rId6" Type="http://schemas.openxmlformats.org/officeDocument/2006/relationships/image" Target="../media/image7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1.xml"/><Relationship Id="rId9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5.png"/><Relationship Id="rId2" Type="http://schemas.openxmlformats.org/officeDocument/2006/relationships/audio" Target="../media/media72.m4a"/><Relationship Id="rId1" Type="http://schemas.microsoft.com/office/2007/relationships/media" Target="../media/media72.m4a"/><Relationship Id="rId6" Type="http://schemas.openxmlformats.org/officeDocument/2006/relationships/image" Target="../media/image7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2.xml"/><Relationship Id="rId9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8.png"/><Relationship Id="rId2" Type="http://schemas.openxmlformats.org/officeDocument/2006/relationships/audio" Target="../media/media73.m4a"/><Relationship Id="rId1" Type="http://schemas.microsoft.com/office/2007/relationships/media" Target="../media/media73.m4a"/><Relationship Id="rId6" Type="http://schemas.openxmlformats.org/officeDocument/2006/relationships/image" Target="../media/image7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3.xml"/><Relationship Id="rId9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1.png"/><Relationship Id="rId2" Type="http://schemas.openxmlformats.org/officeDocument/2006/relationships/audio" Target="../media/media74.m4a"/><Relationship Id="rId1" Type="http://schemas.microsoft.com/office/2007/relationships/media" Target="../media/media74.m4a"/><Relationship Id="rId6" Type="http://schemas.openxmlformats.org/officeDocument/2006/relationships/image" Target="../media/image8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3.png"/><Relationship Id="rId2" Type="http://schemas.openxmlformats.org/officeDocument/2006/relationships/audio" Target="../media/media75.m4a"/><Relationship Id="rId1" Type="http://schemas.microsoft.com/office/2007/relationships/media" Target="../media/media75.m4a"/><Relationship Id="rId6" Type="http://schemas.openxmlformats.org/officeDocument/2006/relationships/image" Target="../media/image8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5.png"/><Relationship Id="rId2" Type="http://schemas.openxmlformats.org/officeDocument/2006/relationships/audio" Target="../media/media76.m4a"/><Relationship Id="rId1" Type="http://schemas.microsoft.com/office/2007/relationships/media" Target="../media/media76.m4a"/><Relationship Id="rId6" Type="http://schemas.openxmlformats.org/officeDocument/2006/relationships/image" Target="../media/image8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7.png"/><Relationship Id="rId2" Type="http://schemas.openxmlformats.org/officeDocument/2006/relationships/audio" Target="../media/media77.m4a"/><Relationship Id="rId1" Type="http://schemas.microsoft.com/office/2007/relationships/media" Target="../media/media77.m4a"/><Relationship Id="rId6" Type="http://schemas.openxmlformats.org/officeDocument/2006/relationships/image" Target="../media/image8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9.png"/><Relationship Id="rId2" Type="http://schemas.openxmlformats.org/officeDocument/2006/relationships/audio" Target="../media/media78.m4a"/><Relationship Id="rId1" Type="http://schemas.microsoft.com/office/2007/relationships/media" Target="../media/media78.m4a"/><Relationship Id="rId6" Type="http://schemas.openxmlformats.org/officeDocument/2006/relationships/image" Target="../media/image8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1.png"/><Relationship Id="rId2" Type="http://schemas.openxmlformats.org/officeDocument/2006/relationships/audio" Target="../media/media79.m4a"/><Relationship Id="rId1" Type="http://schemas.microsoft.com/office/2007/relationships/media" Target="../media/media79.m4a"/><Relationship Id="rId6" Type="http://schemas.openxmlformats.org/officeDocument/2006/relationships/image" Target="../media/image9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3.png"/><Relationship Id="rId2" Type="http://schemas.openxmlformats.org/officeDocument/2006/relationships/audio" Target="../media/media80.m4a"/><Relationship Id="rId1" Type="http://schemas.microsoft.com/office/2007/relationships/media" Target="../media/media80.m4a"/><Relationship Id="rId6" Type="http://schemas.openxmlformats.org/officeDocument/2006/relationships/image" Target="../media/image9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5.png"/><Relationship Id="rId2" Type="http://schemas.openxmlformats.org/officeDocument/2006/relationships/audio" Target="../media/media81.m4a"/><Relationship Id="rId1" Type="http://schemas.microsoft.com/office/2007/relationships/media" Target="../media/media81.m4a"/><Relationship Id="rId6" Type="http://schemas.openxmlformats.org/officeDocument/2006/relationships/image" Target="../media/image9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7.png"/><Relationship Id="rId2" Type="http://schemas.openxmlformats.org/officeDocument/2006/relationships/audio" Target="../media/media82.m4a"/><Relationship Id="rId1" Type="http://schemas.microsoft.com/office/2007/relationships/media" Target="../media/media82.m4a"/><Relationship Id="rId6" Type="http://schemas.openxmlformats.org/officeDocument/2006/relationships/image" Target="../media/image9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9.png"/><Relationship Id="rId2" Type="http://schemas.openxmlformats.org/officeDocument/2006/relationships/audio" Target="../media/media83.m4a"/><Relationship Id="rId1" Type="http://schemas.microsoft.com/office/2007/relationships/media" Target="../media/media83.m4a"/><Relationship Id="rId6" Type="http://schemas.openxmlformats.org/officeDocument/2006/relationships/image" Target="../media/image9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4.m4a"/><Relationship Id="rId1" Type="http://schemas.microsoft.com/office/2007/relationships/media" Target="../media/media84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544479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온라인 게임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2979420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점유율 시스템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4845844"/>
            <a:ext cx="7415927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19조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864037" y="5617250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인공지능공학부 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864037" y="628995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20184457 정재원</a:t>
            </a:r>
            <a:endParaRPr lang="en-US" sz="1944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AE0D1503-74FC-105A-DE4F-A3E063A2E5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9"/>
    </mc:Choice>
    <mc:Fallback>
      <p:transition spd="slow" advTm="8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39635" y="551259"/>
            <a:ext cx="5011936" cy="626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33"/>
              </a:lnSpc>
              <a:buNone/>
            </a:pPr>
            <a:r>
              <a:rPr lang="en-US" sz="394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자료조사 - 게임트릭스</a:t>
            </a:r>
            <a:endParaRPr lang="en-US" sz="394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635" y="1578650"/>
            <a:ext cx="8756571" cy="55559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39635" y="7360087"/>
            <a:ext cx="10951131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endParaRPr lang="en-US" sz="1579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F591078-3D18-E62F-11AB-3638FB834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37"/>
    </mc:Choice>
    <mc:Fallback>
      <p:transition spd="slow" advTm="19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8697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요구사항 분석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628787"/>
            <a:ext cx="469773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1. 게임(Game) 엔티티 요구사항 분석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258967" y="438483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게임의 기본 정보를 저장하고 조회할 수 있어야 한다.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866203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개발사와 장르 정보와의 참조 관계를 유지해야 한다.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5347573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출시일을 포함한 게임 정보를 수정할 수 있어야 한다.</a:t>
            </a:r>
            <a:endParaRPr lang="en-US" sz="1944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30433C4-7472-67A4-AA7D-61E99508F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10"/>
    </mc:Choice>
    <mc:Fallback>
      <p:transition spd="slow" advTm="26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484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요구사항 분석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0211"/>
            <a:ext cx="7293888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2. 점유율(MarketShare) 엔티티 요구사항 분석</a:t>
            </a:r>
            <a:endParaRPr lang="en-US" sz="2916" dirty="0"/>
          </a:p>
        </p:txBody>
      </p:sp>
      <p:sp>
        <p:nvSpPr>
          <p:cNvPr id="6" name="Text 3"/>
          <p:cNvSpPr/>
          <p:nvPr/>
        </p:nvSpPr>
        <p:spPr>
          <a:xfrm>
            <a:off x="1258967" y="442329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각 게임의 점유율을 날짜별로 기록하고 관리할 수 있어야 한다.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90466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게임과의 참조 관계를 유지해야 한다.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538603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날짜별 점유율 데이터를 수정하고 조회할 수 있어야 한다.</a:t>
            </a:r>
            <a:endParaRPr lang="en-US" sz="1944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ECA1DC93-9EA8-74BE-4CA0-17598AE9A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6"/>
    </mc:Choice>
    <mc:Fallback>
      <p:transition spd="slow" advTm="4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484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요구사항 분석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0211"/>
            <a:ext cx="5826443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3. 평점(Rating) 엔티티 요구사항 분석</a:t>
            </a:r>
            <a:endParaRPr lang="en-US" sz="2916" dirty="0"/>
          </a:p>
        </p:txBody>
      </p:sp>
      <p:sp>
        <p:nvSpPr>
          <p:cNvPr id="6" name="Text 3"/>
          <p:cNvSpPr/>
          <p:nvPr/>
        </p:nvSpPr>
        <p:spPr>
          <a:xfrm>
            <a:off x="1258967" y="442329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각 게임에 대한 사용자의 평점을 기록하고 관리할 수 있어야 한다.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90466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및 사용자와의 참조 관계를 유지해야 한다.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538603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평점 데이터를 수정하고 조회할 수 있어야 한다.</a:t>
            </a:r>
            <a:endParaRPr lang="en-US" sz="1944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826C22CB-A896-C379-5C4B-A5343EC76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1"/>
    </mc:Choice>
    <mc:Fallback>
      <p:transition spd="slow" advTm="3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6891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요구사항 분석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830955"/>
            <a:ext cx="5844302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4. 사용자(User) 엔티티 요구사항 분석</a:t>
            </a:r>
            <a:endParaRPr lang="en-US" sz="2916" dirty="0"/>
          </a:p>
        </p:txBody>
      </p:sp>
      <p:sp>
        <p:nvSpPr>
          <p:cNvPr id="6" name="Text 3"/>
          <p:cNvSpPr/>
          <p:nvPr/>
        </p:nvSpPr>
        <p:spPr>
          <a:xfrm>
            <a:off x="1258967" y="4664035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사용자 정보를 저장하고 관리할 수 있어야 한다.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5145405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사용자 가입일자, 이름, 이메일을 수정하고 조회할 수 있어야 한다.</a:t>
            </a:r>
            <a:endParaRPr lang="en-US" sz="1944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C1DBEF62-9A00-521C-B559-A70019117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4"/>
    </mc:Choice>
    <mc:Fallback>
      <p:transition spd="slow" advTm="3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484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요구사항 분석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0211"/>
            <a:ext cx="5757982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5. 장르(Genre) 엔티티 요구사항 분석</a:t>
            </a:r>
            <a:endParaRPr lang="en-US" sz="2916" dirty="0"/>
          </a:p>
        </p:txBody>
      </p:sp>
      <p:sp>
        <p:nvSpPr>
          <p:cNvPr id="6" name="Text 3"/>
          <p:cNvSpPr/>
          <p:nvPr/>
        </p:nvSpPr>
        <p:spPr>
          <a:xfrm>
            <a:off x="1258967" y="442329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다양한 장르 정보를 저장하고 관리할 수 있어야 한다.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90466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각 장르에 속하는 게임을 조회할 수 있어야 한다.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538603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장르명을 수정하고 조회할 수 있어야 한다.</a:t>
            </a:r>
            <a:endParaRPr lang="en-US" sz="1944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23780A4-FA04-E682-C0F1-B86D93819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4"/>
    </mc:Choice>
    <mc:Fallback>
      <p:transition spd="slow" advTm="3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484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요구사항 분석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0211"/>
            <a:ext cx="6034207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6. 이벤트(Event) 엔티티 요구사항 분석</a:t>
            </a:r>
            <a:endParaRPr lang="en-US" sz="2916" dirty="0"/>
          </a:p>
        </p:txBody>
      </p:sp>
      <p:sp>
        <p:nvSpPr>
          <p:cNvPr id="6" name="Text 3"/>
          <p:cNvSpPr/>
          <p:nvPr/>
        </p:nvSpPr>
        <p:spPr>
          <a:xfrm>
            <a:off x="1258967" y="442329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관련 이벤트 정보를 저장하고 관리할 수 있어야 한다.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90466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게임과의 참조 관계를 유지해야 한다.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538603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이벤트의 시작일자 및 종료일자를 수정하고 조회할 수 있어야 한다.</a:t>
            </a:r>
            <a:endParaRPr lang="en-US" sz="1944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CC1CFB9-6076-4EEC-BDB4-A590DDCBC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"/>
    </mc:Choice>
    <mc:Fallback>
      <p:transition spd="slow" advTm="3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484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요구사항 분석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0211"/>
            <a:ext cx="8406646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7. 게임 업데이트(GameUpdate) 엔티티 요구사항 분석</a:t>
            </a:r>
            <a:endParaRPr lang="en-US" sz="2916" dirty="0"/>
          </a:p>
        </p:txBody>
      </p:sp>
      <p:sp>
        <p:nvSpPr>
          <p:cNvPr id="6" name="Text 3"/>
          <p:cNvSpPr/>
          <p:nvPr/>
        </p:nvSpPr>
        <p:spPr>
          <a:xfrm>
            <a:off x="1258967" y="442329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업데이트 정보를 저장하고 관리할 수 있어야 한다.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90466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게임과의 참조 관계를 유지해야 한다.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538603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업데이트 버전 및 내용을 수정하고 조회할 수 있어야 한다.</a:t>
            </a:r>
            <a:endParaRPr lang="en-US" sz="1944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C191D78-AD6F-385A-6193-99108B6B7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3"/>
    </mc:Choice>
    <mc:Fallback>
      <p:transition spd="slow" advTm="3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484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요구사항 분석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0211"/>
            <a:ext cx="7652742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8. 게임 서버(GameServer) 엔티티 요구사항 분석</a:t>
            </a:r>
            <a:endParaRPr lang="en-US" sz="2916" dirty="0"/>
          </a:p>
        </p:txBody>
      </p:sp>
      <p:sp>
        <p:nvSpPr>
          <p:cNvPr id="6" name="Text 3"/>
          <p:cNvSpPr/>
          <p:nvPr/>
        </p:nvSpPr>
        <p:spPr>
          <a:xfrm>
            <a:off x="1258967" y="442329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서버 정보를 저장하고 관리할 수 있어야 한다.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90466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게임과의 참조 관계를 유지해야 한다.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538603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서버의 이름, 위치, 상태를 수정하고 조회할 수 있어야 한다.</a:t>
            </a:r>
            <a:endParaRPr lang="en-US" sz="1944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6D7E22F-CE3C-9386-0464-20CEF7EA1D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7"/>
    </mc:Choice>
    <mc:Fallback>
      <p:transition spd="slow" advTm="3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484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요구사항 분석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0211"/>
            <a:ext cx="6838474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9. 개발사(Developer) 엔티티 요구사항 분석</a:t>
            </a:r>
            <a:endParaRPr lang="en-US" sz="2916" dirty="0"/>
          </a:p>
        </p:txBody>
      </p:sp>
      <p:sp>
        <p:nvSpPr>
          <p:cNvPr id="6" name="Text 3"/>
          <p:cNvSpPr/>
          <p:nvPr/>
        </p:nvSpPr>
        <p:spPr>
          <a:xfrm>
            <a:off x="1258967" y="442329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개발사 정보를 저장하고 관리할 수 있어야 한다.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90466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개발사명, 설립일, 본사위치를 수정하고 조회할 수 있어야 한다.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538603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개발사와 관련된 게임을 조회할 수 있어야 한다.</a:t>
            </a:r>
            <a:endParaRPr lang="en-US" sz="1944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BD09E5E-3D3B-A273-A385-D828FE1BF6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1"/>
    </mc:Choice>
    <mc:Fallback>
      <p:transition spd="slow" advTm="3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2A2A2D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1905595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&lt;CONTENT&gt;</a:t>
            </a:r>
            <a:endParaRPr lang="en-US" sz="3888" dirty="0"/>
          </a:p>
        </p:txBody>
      </p:sp>
      <p:sp>
        <p:nvSpPr>
          <p:cNvPr id="7" name="Shape 3"/>
          <p:cNvSpPr/>
          <p:nvPr/>
        </p:nvSpPr>
        <p:spPr>
          <a:xfrm>
            <a:off x="864037" y="3170634"/>
            <a:ext cx="12902327" cy="49292"/>
          </a:xfrm>
          <a:prstGeom prst="roundRect">
            <a:avLst>
              <a:gd name="adj" fmla="val 225391"/>
            </a:avLst>
          </a:prstGeom>
          <a:solidFill>
            <a:srgbClr val="55555C"/>
          </a:solidFill>
          <a:ln/>
        </p:spPr>
      </p:sp>
      <p:sp>
        <p:nvSpPr>
          <p:cNvPr id="8" name="Shape 4"/>
          <p:cNvSpPr/>
          <p:nvPr/>
        </p:nvSpPr>
        <p:spPr>
          <a:xfrm>
            <a:off x="1777841" y="289292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3C43"/>
          </a:solidFill>
          <a:ln w="15240">
            <a:solidFill>
              <a:srgbClr val="55555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983819" y="2985433"/>
            <a:ext cx="14335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6"/>
          <p:cNvSpPr/>
          <p:nvPr/>
        </p:nvSpPr>
        <p:spPr>
          <a:xfrm>
            <a:off x="1110853" y="3787854"/>
            <a:ext cx="1889284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주제 선정</a:t>
            </a:r>
            <a:endParaRPr lang="en-US" sz="2916" dirty="0"/>
          </a:p>
        </p:txBody>
      </p:sp>
      <p:sp>
        <p:nvSpPr>
          <p:cNvPr id="11" name="Shape 7"/>
          <p:cNvSpPr/>
          <p:nvPr/>
        </p:nvSpPr>
        <p:spPr>
          <a:xfrm>
            <a:off x="4407575" y="289292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3C43"/>
          </a:solidFill>
          <a:ln w="15240">
            <a:solidFill>
              <a:srgbClr val="55555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582120" y="2985433"/>
            <a:ext cx="20633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3740587" y="3787854"/>
            <a:ext cx="1889403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계획 수립</a:t>
            </a:r>
            <a:endParaRPr lang="en-US" sz="2916" dirty="0"/>
          </a:p>
        </p:txBody>
      </p:sp>
      <p:sp>
        <p:nvSpPr>
          <p:cNvPr id="14" name="Text 10"/>
          <p:cNvSpPr/>
          <p:nvPr/>
        </p:nvSpPr>
        <p:spPr>
          <a:xfrm>
            <a:off x="4056459" y="4398764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선정이유</a:t>
            </a:r>
            <a:endParaRPr lang="en-US" sz="1555" dirty="0"/>
          </a:p>
        </p:txBody>
      </p:sp>
      <p:sp>
        <p:nvSpPr>
          <p:cNvPr id="15" name="Text 11"/>
          <p:cNvSpPr/>
          <p:nvPr/>
        </p:nvSpPr>
        <p:spPr>
          <a:xfrm>
            <a:off x="4056459" y="4801076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자료조사</a:t>
            </a:r>
            <a:endParaRPr lang="en-US" sz="1555" dirty="0"/>
          </a:p>
        </p:txBody>
      </p:sp>
      <p:sp>
        <p:nvSpPr>
          <p:cNvPr id="16" name="Text 12"/>
          <p:cNvSpPr/>
          <p:nvPr/>
        </p:nvSpPr>
        <p:spPr>
          <a:xfrm>
            <a:off x="4056459" y="5203388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요구사항 분석 </a:t>
            </a:r>
            <a:endParaRPr lang="en-US" sz="1555" dirty="0"/>
          </a:p>
        </p:txBody>
      </p:sp>
      <p:sp>
        <p:nvSpPr>
          <p:cNvPr id="17" name="Shape 13"/>
          <p:cNvSpPr/>
          <p:nvPr/>
        </p:nvSpPr>
        <p:spPr>
          <a:xfrm>
            <a:off x="7037427" y="289292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3C43"/>
          </a:solidFill>
          <a:ln w="15240">
            <a:solidFill>
              <a:srgbClr val="55555C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207925" y="2985433"/>
            <a:ext cx="2144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916" dirty="0"/>
          </a:p>
        </p:txBody>
      </p:sp>
      <p:sp>
        <p:nvSpPr>
          <p:cNvPr id="19" name="Text 15"/>
          <p:cNvSpPr/>
          <p:nvPr/>
        </p:nvSpPr>
        <p:spPr>
          <a:xfrm>
            <a:off x="6370439" y="3787854"/>
            <a:ext cx="1889403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개념 설계</a:t>
            </a:r>
            <a:endParaRPr lang="en-US" sz="2916" dirty="0"/>
          </a:p>
        </p:txBody>
      </p:sp>
      <p:sp>
        <p:nvSpPr>
          <p:cNvPr id="20" name="Text 16"/>
          <p:cNvSpPr/>
          <p:nvPr/>
        </p:nvSpPr>
        <p:spPr>
          <a:xfrm>
            <a:off x="6686312" y="4398764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엔티티 &amp;  속성</a:t>
            </a:r>
            <a:endParaRPr lang="en-US" sz="1555" dirty="0"/>
          </a:p>
        </p:txBody>
      </p:sp>
      <p:sp>
        <p:nvSpPr>
          <p:cNvPr id="21" name="Text 17"/>
          <p:cNvSpPr/>
          <p:nvPr/>
        </p:nvSpPr>
        <p:spPr>
          <a:xfrm>
            <a:off x="6686312" y="4801076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관계</a:t>
            </a:r>
            <a:endParaRPr lang="en-US" sz="1555" dirty="0"/>
          </a:p>
        </p:txBody>
      </p:sp>
      <p:sp>
        <p:nvSpPr>
          <p:cNvPr id="22" name="Text 18"/>
          <p:cNvSpPr/>
          <p:nvPr/>
        </p:nvSpPr>
        <p:spPr>
          <a:xfrm>
            <a:off x="6686312" y="5203388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ERD</a:t>
            </a:r>
            <a:endParaRPr lang="en-US" sz="1555" dirty="0"/>
          </a:p>
        </p:txBody>
      </p:sp>
      <p:sp>
        <p:nvSpPr>
          <p:cNvPr id="23" name="Text 19"/>
          <p:cNvSpPr/>
          <p:nvPr/>
        </p:nvSpPr>
        <p:spPr>
          <a:xfrm>
            <a:off x="6686312" y="5605701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ERWIN</a:t>
            </a:r>
            <a:endParaRPr lang="en-US" sz="1555" dirty="0"/>
          </a:p>
        </p:txBody>
      </p:sp>
      <p:sp>
        <p:nvSpPr>
          <p:cNvPr id="24" name="Shape 20"/>
          <p:cNvSpPr/>
          <p:nvPr/>
        </p:nvSpPr>
        <p:spPr>
          <a:xfrm>
            <a:off x="9667280" y="289292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3C43"/>
          </a:solidFill>
          <a:ln w="15240">
            <a:solidFill>
              <a:srgbClr val="55555C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9831110" y="2985433"/>
            <a:ext cx="22776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916" dirty="0"/>
          </a:p>
        </p:txBody>
      </p:sp>
      <p:sp>
        <p:nvSpPr>
          <p:cNvPr id="26" name="Text 22"/>
          <p:cNvSpPr/>
          <p:nvPr/>
        </p:nvSpPr>
        <p:spPr>
          <a:xfrm>
            <a:off x="9000292" y="3787854"/>
            <a:ext cx="1889403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논리설계</a:t>
            </a:r>
            <a:endParaRPr lang="en-US" sz="2916" dirty="0"/>
          </a:p>
        </p:txBody>
      </p:sp>
      <p:sp>
        <p:nvSpPr>
          <p:cNvPr id="27" name="Text 23"/>
          <p:cNvSpPr/>
          <p:nvPr/>
        </p:nvSpPr>
        <p:spPr>
          <a:xfrm>
            <a:off x="9316164" y="4398764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목록</a:t>
            </a:r>
            <a:endParaRPr lang="en-US" sz="1555" dirty="0"/>
          </a:p>
        </p:txBody>
      </p:sp>
      <p:sp>
        <p:nvSpPr>
          <p:cNvPr id="28" name="Text 24"/>
          <p:cNvSpPr/>
          <p:nvPr/>
        </p:nvSpPr>
        <p:spPr>
          <a:xfrm>
            <a:off x="9316164" y="4801076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명세서 </a:t>
            </a:r>
            <a:endParaRPr lang="en-US" sz="1555" dirty="0"/>
          </a:p>
        </p:txBody>
      </p:sp>
      <p:sp>
        <p:nvSpPr>
          <p:cNvPr id="29" name="Shape 25"/>
          <p:cNvSpPr/>
          <p:nvPr/>
        </p:nvSpPr>
        <p:spPr>
          <a:xfrm>
            <a:off x="12297132" y="289292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3C43"/>
          </a:solidFill>
          <a:ln w="15240">
            <a:solidFill>
              <a:srgbClr val="55555C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12467273" y="2985433"/>
            <a:ext cx="21514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5</a:t>
            </a:r>
            <a:endParaRPr lang="en-US" sz="2916" dirty="0"/>
          </a:p>
        </p:txBody>
      </p:sp>
      <p:sp>
        <p:nvSpPr>
          <p:cNvPr id="31" name="Text 27"/>
          <p:cNvSpPr/>
          <p:nvPr/>
        </p:nvSpPr>
        <p:spPr>
          <a:xfrm>
            <a:off x="11630144" y="3787854"/>
            <a:ext cx="1889403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 설계</a:t>
            </a:r>
            <a:endParaRPr lang="en-US" sz="2916" dirty="0"/>
          </a:p>
        </p:txBody>
      </p:sp>
      <p:sp>
        <p:nvSpPr>
          <p:cNvPr id="32" name="Text 28"/>
          <p:cNvSpPr/>
          <p:nvPr/>
        </p:nvSpPr>
        <p:spPr>
          <a:xfrm>
            <a:off x="11946017" y="4398764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생성</a:t>
            </a:r>
            <a:endParaRPr lang="en-US" sz="1555" dirty="0"/>
          </a:p>
        </p:txBody>
      </p:sp>
      <p:sp>
        <p:nvSpPr>
          <p:cNvPr id="33" name="Text 29"/>
          <p:cNvSpPr/>
          <p:nvPr/>
        </p:nvSpPr>
        <p:spPr>
          <a:xfrm>
            <a:off x="11946017" y="4801076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INSERT</a:t>
            </a:r>
            <a:endParaRPr lang="en-US" sz="1555" dirty="0"/>
          </a:p>
        </p:txBody>
      </p:sp>
      <p:sp>
        <p:nvSpPr>
          <p:cNvPr id="34" name="Text 30"/>
          <p:cNvSpPr/>
          <p:nvPr/>
        </p:nvSpPr>
        <p:spPr>
          <a:xfrm>
            <a:off x="11946017" y="5203388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UPDATE</a:t>
            </a:r>
            <a:endParaRPr lang="en-US" sz="1555" dirty="0"/>
          </a:p>
        </p:txBody>
      </p:sp>
      <p:sp>
        <p:nvSpPr>
          <p:cNvPr id="35" name="Text 31"/>
          <p:cNvSpPr/>
          <p:nvPr/>
        </p:nvSpPr>
        <p:spPr>
          <a:xfrm>
            <a:off x="11946017" y="5605701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DELETE</a:t>
            </a:r>
            <a:endParaRPr lang="en-US" sz="1555" dirty="0"/>
          </a:p>
        </p:txBody>
      </p:sp>
      <p:sp>
        <p:nvSpPr>
          <p:cNvPr id="36" name="Text 32"/>
          <p:cNvSpPr/>
          <p:nvPr/>
        </p:nvSpPr>
        <p:spPr>
          <a:xfrm>
            <a:off x="11946017" y="6008013"/>
            <a:ext cx="1573530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sz="15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</a:t>
            </a:r>
            <a:endParaRPr lang="en-US" sz="1555" dirty="0"/>
          </a:p>
        </p:txBody>
      </p:sp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FB62B0C6-1F2E-561E-3BFE-56417CD92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3"/>
    </mc:Choice>
    <mc:Fallback>
      <p:transition spd="slow" advTm="13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484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요구사항 분석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0211"/>
            <a:ext cx="7905631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10. 게임 리뷰(GameReview) 엔티티 요구사항 분석</a:t>
            </a:r>
            <a:endParaRPr lang="en-US" sz="2916" dirty="0"/>
          </a:p>
        </p:txBody>
      </p:sp>
      <p:sp>
        <p:nvSpPr>
          <p:cNvPr id="6" name="Text 3"/>
          <p:cNvSpPr/>
          <p:nvPr/>
        </p:nvSpPr>
        <p:spPr>
          <a:xfrm>
            <a:off x="1258967" y="442329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리뷰 정보를 저장하고 관리할 수 있어야 한다.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90466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및 사용자와의 참조 관계를 유지해야 한다.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538603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리뷰 내용을 수정하고 조회할 수 있어야 한다.</a:t>
            </a:r>
            <a:endParaRPr lang="en-US" sz="1944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6DE2333-2358-A42A-16CB-AF5B0AF01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4"/>
    </mc:Choice>
    <mc:Fallback>
      <p:transition spd="slow" advTm="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개념 설계</a:t>
            </a:r>
            <a:endParaRPr lang="en-US" sz="486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0157B55-2311-9BF9-05E8-DC945C0FE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1"/>
    </mc:Choice>
    <mc:Fallback>
      <p:transition spd="slow" advTm="11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5242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엔티티 &amp; 속성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66604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1. 게임 (Game)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258967" y="342209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여러 게임의 정보를 관리합니다.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390346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속성: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654016" y="4384834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게임ID (GameID): 각 게임을 고유하게 식별하는 식별자이다.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54016" y="486620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게임명 (Title): 게임의 이름을 식별한다.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654016" y="534757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개발사ID (DeveloperID): 해당 게임을 제작한 개발사의 식별자이다.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654016" y="582894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출시일 (Release Date): 게임이 출시된 날짜를 기록한다.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654016" y="631031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장르ID (GenreID): 해당 게임의 장르를 식별하기 위한 식별자이다.</a:t>
            </a:r>
            <a:endParaRPr lang="en-US" sz="1944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68C1B0-5B42-F5A9-7669-327AC2FF8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272" y="988632"/>
            <a:ext cx="6265253" cy="3032861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4EB55F9-01AB-07C6-3C5D-76DD1A3C6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4"/>
    </mc:Choice>
    <mc:Fallback>
      <p:transition spd="slow" advTm="8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76486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엔티티 &amp; 속성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906673"/>
            <a:ext cx="340649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2. 점유율 (MarketShare)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258967" y="366272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게임의 점유율 정보를 관리합니다.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144089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속성: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654016" y="4625459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점유율ID (MarketShareID): 각 점유율 정보를 고유하게 식별하는 식별자이다.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54016" y="5106829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게임ID (GameID): 특정 게임과 관련된 점유율 정보를 식별한다.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654016" y="5588198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날짜 (Date): 점유율이 기록된 날짜를 기록한다.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654016" y="6069568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점유율 (Market Share): 해당 날짜의 게임 점유율을 백분율로 기록한다.</a:t>
            </a:r>
            <a:endParaRPr lang="en-US" sz="1944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29A204-2B80-6CBC-538D-F8B13F82D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117" y="653142"/>
            <a:ext cx="6667111" cy="3333556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B0F8C476-A4C1-005E-FE20-A1452B541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5"/>
    </mc:Choice>
    <mc:Fallback>
      <p:transition spd="slow" advTm="4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76486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엔티티 &amp; 속성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9066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3. 평점 (Rating)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258967" y="366272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게임에 대한 사용자들의 평점 정보를 관리한다.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144089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속성: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654016" y="4625459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평점ID (RatingID): 각 평점 정보를 고유하게 식별하는 식별자이다.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54016" y="5106829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게임ID (GameID): 특정 게임과 관련된 평점 정보를 식별한다.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654016" y="5588198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사용자ID (UserID): 평점을 남긴 사용자를 식별하는 식별자이다.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654016" y="6069568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평점 (Score): 사용자가 부여한 게임의 평점을 기록한다.</a:t>
            </a:r>
            <a:endParaRPr lang="en-US" sz="1944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E5F972-31A2-78FE-10BF-A91B4F63C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608" y="1015004"/>
            <a:ext cx="6281314" cy="3057341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CB2FAEF8-7BB2-1D7C-1ACA-5CFA9BA49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1"/>
    </mc:Choice>
    <mc:Fallback>
      <p:transition spd="slow" advTm="3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76486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엔티티 &amp; 속성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9066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4. 사용자 (User)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258967" y="366272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서비스를 이용하는 사용자들의 정보를 관리합니다.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144089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속성: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654016" y="4625459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사용자ID (UserID): 각 사용자를 고유하게 식별하는 식별자이다.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54016" y="5106829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가입일자 (Registration Date): 사용자의 가입일자를 기록한다.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654016" y="5588198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사용자명 (Username): 사용자의 닉네임 또는 이름을 기록한다.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654016" y="6069568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이메일 (Email): 사용자의 이메일 주소를 기록한다.</a:t>
            </a:r>
            <a:endParaRPr lang="en-US" sz="1944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F5FED8-2EAE-008B-A1F4-A5F295EB8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204" y="1102775"/>
            <a:ext cx="5705767" cy="3041651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AA3223BD-4180-FA99-BB03-BCBADB7F5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3"/>
    </mc:Choice>
    <mc:Fallback>
      <p:transition spd="slow" advTm="3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4623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엔티티 &amp; 속성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38804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5. 장르 (Genre)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258967" y="4144089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게임의 장르 정보를 관리합니다.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625459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속성: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654016" y="5106829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장르ID (GenreID): 각 장르를 고유하게 식별하는 식별자이다.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54016" y="5588198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장르명 (Genre Name): 게임의 장르를 기록한다.</a:t>
            </a:r>
            <a:endParaRPr lang="en-US" sz="1944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2B2FFC-6228-E52D-0DF9-EA0BEBB40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388" y="1798438"/>
            <a:ext cx="5391150" cy="2543175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0C59763A-510C-31EA-D3FC-5697FACA0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9"/>
    </mc:Choice>
    <mc:Fallback>
      <p:transition spd="slow" advTm="4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5242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엔티티 &amp; 속성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66604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6. 이벤트 (Event)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258967" y="342209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게임에 대한 이벤트 정보를 관리합니다.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390346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속성: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654016" y="4384834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이벤트ID (EventID): 각 이벤트를 고유하게 식별하는 식별자이다.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54016" y="486620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게임ID (GameID): 이벤트가 발생한 게임을 식별하는 식별자이다.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654016" y="534757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이벤트명 (Event Name): 이벤트의 이름을 기록한다.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654016" y="582894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시작일자 (Start Date): 이벤트의 시작일을 기록한다.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654016" y="631031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종료일자 (End Date): 이벤트의 종료일을 기록한다.</a:t>
            </a:r>
            <a:endParaRPr lang="en-US" sz="1944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6BAF86-CC0E-06E1-C9A7-1B3272C7D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16" y="512206"/>
            <a:ext cx="6251025" cy="3703769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587F0863-BA10-264D-ECD1-3A52765F2E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7"/>
    </mc:Choice>
    <mc:Fallback>
      <p:transition spd="slow" advTm="3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5242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엔티티 &amp; 속성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666048"/>
            <a:ext cx="433387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7. 게임 업데이트 (GameUpdate)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258967" y="342209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게임의 업데이트 정보를 관리합니다.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390346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속성: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654016" y="4384834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업데이트ID (UpdateID): 각 업데이트를 고유하게 식별하는 식별자이다.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54016" y="486620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게임ID (GameID): 업데이트가 적용된 게임을 식별하는 식별자이다.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654016" y="534757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버전 (Version): 업데이트된 게임의 버전을 기록한다.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654016" y="582894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업데이트내용 (Update Description): 업데이트에 대한 내용을 기록한다.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654016" y="631031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업데이트일자 (Update Date): 업데이트가 발생한 날짜를 기록한다.</a:t>
            </a:r>
            <a:endParaRPr lang="en-US" sz="1944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0B3D57-63FB-999B-E933-AC77BBB74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613" y="435292"/>
            <a:ext cx="6172200" cy="3624342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D0E102BD-24F6-F78D-15C1-CCF0BB973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8"/>
    </mc:Choice>
    <mc:Fallback>
      <p:transition spd="slow" advTm="3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5242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엔티티 &amp; 속성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666048"/>
            <a:ext cx="370558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8. 게임 서버 (GameServer)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258967" y="342209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서버의 정보를 관리합니다.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390346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속성: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654016" y="4384834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서버ID (ServerID): 각 게임 서버를 고유하게 식별하는 식별자이다.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54016" y="486620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게임ID (GameID): 서버에 연결된 게임을 식별하는 식별자이다.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654016" y="534757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서버명 (Server Name): 게임 서버의 이름을 기록한다.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654016" y="582894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위치 (Location): 게임 서버의 위치를 기록한다.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654016" y="631031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상태 (Status): 게임 서버의 현재 상태를 기록한다.</a:t>
            </a:r>
            <a:endParaRPr lang="en-US" sz="1944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0EDA57-4DDE-F639-3314-65099F0C3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157" y="454922"/>
            <a:ext cx="6847114" cy="3681682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EAAD5BFE-B408-45E3-EC3C-052D5A60F1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9"/>
    </mc:Choice>
    <mc:Fallback>
      <p:transition spd="slow" advTm="4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주제 선정</a:t>
            </a:r>
            <a:endParaRPr lang="en-US" sz="486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126948C-EAD5-D14A-85FC-D0722A4B76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2"/>
    </mc:Choice>
    <mc:Fallback>
      <p:transition spd="slow" advTm="5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76486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엔티티 &amp; 속성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9066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9.  개발사 (Developer)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258967" y="3662720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게임을 개발한 회사의 정보를 관리합니다.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144089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속성: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654016" y="4625459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개발사ID (DeveloperID): 각 개발사를 고유하게 식별하는 식별자이다.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54016" y="5106829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개발사명 (Developer Name): 게임을 개발한 회사의 이름을 기록한다.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654016" y="5588198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설립일 (Establishment Date): 개발사의 설립일을 기록한다.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654016" y="6069568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본사위치 (Headquarters Location): 개발사의 본사 위치를 기록한다.</a:t>
            </a:r>
            <a:endParaRPr lang="en-US" sz="1944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CD014C-BB3F-DA6A-A81F-B1ACB9060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907" y="662870"/>
            <a:ext cx="7512892" cy="3508962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723FA327-BA51-9FA6-A549-0C868AD2E0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1"/>
    </mc:Choice>
    <mc:Fallback>
      <p:transition spd="slow" advTm="3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5242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엔티티 &amp; 속성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666048"/>
            <a:ext cx="397490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10.  게임 리뷰 (GameReview)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258967" y="342209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게임에 대한 사용자들의 리뷰 정보를 관리합니다.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390346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속성: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654016" y="4384834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리뷰ID (ReviewID): 각 리뷰를 고유하게 식별하는 식별자이다.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54016" y="486620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게임ID (GameID): 리뷰가 작성된 게임을 식별하는 식별자이다.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654016" y="534757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사용자ID (UserID): 리뷰를 작성한 사용자를 식별하는 식별자이다.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654016" y="582894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리뷰내용 (ReviewText</a:t>
            </a: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)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리뷰의 내용을 담고 있는 텍스트 필드이다.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654016" y="6310313"/>
            <a:ext cx="121123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작성일자 (ReviewDate): 리뷰가 작성된 날짜이다.</a:t>
            </a:r>
            <a:endParaRPr lang="en-US" sz="1944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9AA8F0-BA50-1FF7-91D5-0EDBD58F0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312" y="315529"/>
            <a:ext cx="6770623" cy="3960467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5497856C-C3A9-EE08-470E-ACB7ABCD88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2"/>
    </mc:Choice>
    <mc:Fallback>
      <p:transition spd="slow" advTm="4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14204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관계 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1258967" y="2283857"/>
            <a:ext cx="12507397" cy="402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↔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개발사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개발사는 여러 게임을 개발할 수 있으며, 게임은 하나의 개발사에 의해 개발된다 (1:N 관계).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1258967" y="2772847"/>
            <a:ext cx="12507397" cy="402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↔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점유율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하나의 게임은 여러 점유율 기록을 가질 수 있다 (1:N 관계).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3261836"/>
            <a:ext cx="12507397" cy="402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↔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평점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하나의 게임은 여러 평점을 받을 수 있다 (1:N 관계).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3750826"/>
            <a:ext cx="12507397" cy="402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사용자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↔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평점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하나의 사용자는 여러 게임에 평점을 매길 수 있다 (1:N 관계).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258967" y="4239816"/>
            <a:ext cx="12507397" cy="402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↔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장르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하나의 게임은 하나의 장르에 속할 수 있다 (N:1 관계).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258967" y="4728805"/>
            <a:ext cx="12507397" cy="402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↔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이벤트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하나의 게임은 여러 이벤트를 가질 수 있다 (1:N 관계).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258967" y="5217795"/>
            <a:ext cx="12507397" cy="402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↔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업데이트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하나의 게임은 여러 업데이트를 가질 수 있다 (1:N 관계).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258967" y="5706785"/>
            <a:ext cx="12507397" cy="402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↔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서버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하나의 게임은 여러 서버를 가질 수 있다 (1:N 관계).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1258967" y="6195774"/>
            <a:ext cx="12507397" cy="402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↔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리뷰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하나의 게임은 여러 리뷰를 받을 수 있다 (1:N 관계).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258967" y="6684764"/>
            <a:ext cx="12507397" cy="402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사용자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dirty="0">
                <a:solidFill>
                  <a:srgbClr val="FFFF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↔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94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리뷰</a:t>
            </a: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하나의 사용자는 여러 게임 리뷰를 작성할 수 있다 (1:N 관계).</a:t>
            </a:r>
            <a:endParaRPr lang="en-US" sz="1944" dirty="0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61D83515-22E4-6959-019E-B1BC343C3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91"/>
    </mc:Choice>
    <mc:Fallback>
      <p:transition spd="slow" advTm="11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39635" y="551259"/>
            <a:ext cx="5011936" cy="626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33"/>
              </a:lnSpc>
              <a:buNone/>
            </a:pPr>
            <a:r>
              <a:rPr lang="en-US" sz="394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ERD 작성</a:t>
            </a:r>
            <a:endParaRPr lang="en-US" sz="394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634" y="1578649"/>
            <a:ext cx="11322749" cy="61955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39635" y="7359848"/>
            <a:ext cx="10951131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endParaRPr lang="en-US" sz="1579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C277786-AA6C-86ED-FB9E-D69BC2A427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0"/>
    </mc:Choice>
    <mc:Fallback>
      <p:transition spd="slow" advTm="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10583" y="555188"/>
            <a:ext cx="5038487" cy="6298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59"/>
              </a:lnSpc>
              <a:buNone/>
            </a:pPr>
            <a:r>
              <a:rPr lang="en-US" sz="396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ERWIN </a:t>
            </a:r>
            <a:endParaRPr lang="en-US" sz="396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583" y="1487329"/>
            <a:ext cx="7283529" cy="56379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10583" y="7351990"/>
            <a:ext cx="11009114" cy="322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9"/>
              </a:lnSpc>
              <a:buNone/>
            </a:pPr>
            <a:endParaRPr lang="en-US" sz="1587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63F244B-3416-0E5F-2F76-82BE96D9F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4"/>
    </mc:Choice>
    <mc:Fallback>
      <p:transition spd="slow" advTm="7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논리 설계</a:t>
            </a:r>
            <a:endParaRPr lang="en-US" sz="486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98627B3-9E97-5026-9048-B15F57278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2"/>
    </mc:Choice>
    <mc:Fallback>
      <p:transition spd="slow" advTm="2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55913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91678" y="535900"/>
            <a:ext cx="4872752" cy="6091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6"/>
              </a:lnSpc>
              <a:buNone/>
            </a:pPr>
            <a:r>
              <a:rPr lang="en-US" sz="383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목록</a:t>
            </a:r>
            <a:endParaRPr lang="en-US" sz="3837" dirty="0"/>
          </a:p>
        </p:txBody>
      </p:sp>
      <p:sp>
        <p:nvSpPr>
          <p:cNvPr id="5" name="Shape 2"/>
          <p:cNvSpPr/>
          <p:nvPr/>
        </p:nvSpPr>
        <p:spPr>
          <a:xfrm>
            <a:off x="1991678" y="1534835"/>
            <a:ext cx="10647045" cy="6185178"/>
          </a:xfrm>
          <a:prstGeom prst="roundRect">
            <a:avLst>
              <a:gd name="adj" fmla="val 14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999298" y="1542455"/>
            <a:ext cx="10631805" cy="5609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194322" y="1666994"/>
            <a:ext cx="2255758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b="1" dirty="0">
                <a:solidFill>
                  <a:srgbClr val="FCEC99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이름</a:t>
            </a:r>
            <a:endParaRPr lang="en-US" sz="1535" dirty="0"/>
          </a:p>
        </p:txBody>
      </p:sp>
      <p:sp>
        <p:nvSpPr>
          <p:cNvPr id="8" name="Text 5"/>
          <p:cNvSpPr/>
          <p:nvPr/>
        </p:nvSpPr>
        <p:spPr>
          <a:xfrm>
            <a:off x="4847511" y="1666994"/>
            <a:ext cx="7588687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b="1" dirty="0">
                <a:solidFill>
                  <a:srgbClr val="FCEC99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설명</a:t>
            </a:r>
            <a:endParaRPr lang="en-US" sz="1535" dirty="0"/>
          </a:p>
        </p:txBody>
      </p:sp>
      <p:sp>
        <p:nvSpPr>
          <p:cNvPr id="9" name="Shape 6"/>
          <p:cNvSpPr/>
          <p:nvPr/>
        </p:nvSpPr>
        <p:spPr>
          <a:xfrm>
            <a:off x="1999298" y="2103358"/>
            <a:ext cx="10631805" cy="5609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194322" y="2227898"/>
            <a:ext cx="2255758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</a:t>
            </a:r>
            <a:endParaRPr lang="en-US" sz="1535" dirty="0"/>
          </a:p>
        </p:txBody>
      </p:sp>
      <p:sp>
        <p:nvSpPr>
          <p:cNvPr id="11" name="Text 8"/>
          <p:cNvSpPr/>
          <p:nvPr/>
        </p:nvSpPr>
        <p:spPr>
          <a:xfrm>
            <a:off x="4847511" y="2227898"/>
            <a:ext cx="7588687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정보를 관리하는 테이블</a:t>
            </a:r>
            <a:endParaRPr lang="en-US" sz="1535" dirty="0"/>
          </a:p>
        </p:txBody>
      </p:sp>
      <p:sp>
        <p:nvSpPr>
          <p:cNvPr id="12" name="Shape 9"/>
          <p:cNvSpPr/>
          <p:nvPr/>
        </p:nvSpPr>
        <p:spPr>
          <a:xfrm>
            <a:off x="1999298" y="2664262"/>
            <a:ext cx="10631805" cy="5609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194322" y="2788801"/>
            <a:ext cx="2255758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점유율</a:t>
            </a:r>
            <a:endParaRPr lang="en-US" sz="1535" dirty="0"/>
          </a:p>
        </p:txBody>
      </p:sp>
      <p:sp>
        <p:nvSpPr>
          <p:cNvPr id="14" name="Text 11"/>
          <p:cNvSpPr/>
          <p:nvPr/>
        </p:nvSpPr>
        <p:spPr>
          <a:xfrm>
            <a:off x="4847511" y="2788801"/>
            <a:ext cx="7588687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점유율 정보를 관리하는 테이블</a:t>
            </a:r>
            <a:endParaRPr lang="en-US" sz="1535" dirty="0"/>
          </a:p>
        </p:txBody>
      </p:sp>
      <p:sp>
        <p:nvSpPr>
          <p:cNvPr id="15" name="Shape 12"/>
          <p:cNvSpPr/>
          <p:nvPr/>
        </p:nvSpPr>
        <p:spPr>
          <a:xfrm>
            <a:off x="1999298" y="3225165"/>
            <a:ext cx="10631805" cy="5609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194322" y="3349704"/>
            <a:ext cx="2255758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평점</a:t>
            </a:r>
            <a:endParaRPr lang="en-US" sz="1535" dirty="0"/>
          </a:p>
        </p:txBody>
      </p:sp>
      <p:sp>
        <p:nvSpPr>
          <p:cNvPr id="17" name="Text 14"/>
          <p:cNvSpPr/>
          <p:nvPr/>
        </p:nvSpPr>
        <p:spPr>
          <a:xfrm>
            <a:off x="4847511" y="3349704"/>
            <a:ext cx="7588687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평점 정보를 관리하는 테이블</a:t>
            </a:r>
            <a:endParaRPr lang="en-US" sz="1535" dirty="0"/>
          </a:p>
        </p:txBody>
      </p:sp>
      <p:sp>
        <p:nvSpPr>
          <p:cNvPr id="18" name="Shape 15"/>
          <p:cNvSpPr/>
          <p:nvPr/>
        </p:nvSpPr>
        <p:spPr>
          <a:xfrm>
            <a:off x="1999298" y="3786068"/>
            <a:ext cx="10631805" cy="5609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194322" y="3910608"/>
            <a:ext cx="2255758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사용자</a:t>
            </a:r>
            <a:endParaRPr lang="en-US" sz="1535" dirty="0"/>
          </a:p>
        </p:txBody>
      </p:sp>
      <p:sp>
        <p:nvSpPr>
          <p:cNvPr id="20" name="Text 17"/>
          <p:cNvSpPr/>
          <p:nvPr/>
        </p:nvSpPr>
        <p:spPr>
          <a:xfrm>
            <a:off x="4847511" y="3910608"/>
            <a:ext cx="7588687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사용자 정보를 관리하는 테이블</a:t>
            </a:r>
            <a:endParaRPr lang="en-US" sz="1535" dirty="0"/>
          </a:p>
        </p:txBody>
      </p:sp>
      <p:sp>
        <p:nvSpPr>
          <p:cNvPr id="21" name="Shape 18"/>
          <p:cNvSpPr/>
          <p:nvPr/>
        </p:nvSpPr>
        <p:spPr>
          <a:xfrm>
            <a:off x="1999298" y="4346972"/>
            <a:ext cx="10631805" cy="5609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194322" y="4471511"/>
            <a:ext cx="2255758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장르</a:t>
            </a:r>
            <a:endParaRPr lang="en-US" sz="1535" dirty="0"/>
          </a:p>
        </p:txBody>
      </p:sp>
      <p:sp>
        <p:nvSpPr>
          <p:cNvPr id="23" name="Text 20"/>
          <p:cNvSpPr/>
          <p:nvPr/>
        </p:nvSpPr>
        <p:spPr>
          <a:xfrm>
            <a:off x="4847511" y="4471511"/>
            <a:ext cx="7588687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장르 정보를 관리하는 테이블</a:t>
            </a:r>
            <a:endParaRPr lang="en-US" sz="1535" dirty="0"/>
          </a:p>
        </p:txBody>
      </p:sp>
      <p:sp>
        <p:nvSpPr>
          <p:cNvPr id="24" name="Shape 21"/>
          <p:cNvSpPr/>
          <p:nvPr/>
        </p:nvSpPr>
        <p:spPr>
          <a:xfrm>
            <a:off x="1999298" y="4907875"/>
            <a:ext cx="10631805" cy="5609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194322" y="5032415"/>
            <a:ext cx="2255758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이벤트</a:t>
            </a:r>
            <a:endParaRPr lang="en-US" sz="1535" dirty="0"/>
          </a:p>
        </p:txBody>
      </p:sp>
      <p:sp>
        <p:nvSpPr>
          <p:cNvPr id="26" name="Text 23"/>
          <p:cNvSpPr/>
          <p:nvPr/>
        </p:nvSpPr>
        <p:spPr>
          <a:xfrm>
            <a:off x="4847511" y="5032415"/>
            <a:ext cx="7588687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이벤트 정보를 관리하는 테이블</a:t>
            </a:r>
            <a:endParaRPr lang="en-US" sz="1535" dirty="0"/>
          </a:p>
        </p:txBody>
      </p:sp>
      <p:sp>
        <p:nvSpPr>
          <p:cNvPr id="27" name="Shape 24"/>
          <p:cNvSpPr/>
          <p:nvPr/>
        </p:nvSpPr>
        <p:spPr>
          <a:xfrm>
            <a:off x="1999298" y="5468779"/>
            <a:ext cx="10631805" cy="5609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2194322" y="5593318"/>
            <a:ext cx="2255758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업데이트</a:t>
            </a:r>
            <a:endParaRPr lang="en-US" sz="1535" dirty="0"/>
          </a:p>
        </p:txBody>
      </p:sp>
      <p:sp>
        <p:nvSpPr>
          <p:cNvPr id="29" name="Text 26"/>
          <p:cNvSpPr/>
          <p:nvPr/>
        </p:nvSpPr>
        <p:spPr>
          <a:xfrm>
            <a:off x="4847511" y="5593318"/>
            <a:ext cx="7588687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업데이트 정보를 관리하는 테이블</a:t>
            </a:r>
            <a:endParaRPr lang="en-US" sz="1535" dirty="0"/>
          </a:p>
        </p:txBody>
      </p:sp>
      <p:sp>
        <p:nvSpPr>
          <p:cNvPr id="30" name="Shape 27"/>
          <p:cNvSpPr/>
          <p:nvPr/>
        </p:nvSpPr>
        <p:spPr>
          <a:xfrm>
            <a:off x="1999298" y="6029682"/>
            <a:ext cx="10631805" cy="5609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2194322" y="6154222"/>
            <a:ext cx="2255758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서버</a:t>
            </a:r>
            <a:endParaRPr lang="en-US" sz="1535" dirty="0"/>
          </a:p>
        </p:txBody>
      </p:sp>
      <p:sp>
        <p:nvSpPr>
          <p:cNvPr id="32" name="Text 29"/>
          <p:cNvSpPr/>
          <p:nvPr/>
        </p:nvSpPr>
        <p:spPr>
          <a:xfrm>
            <a:off x="4847511" y="6154222"/>
            <a:ext cx="7588687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서버 정보를 관리하는 테이블</a:t>
            </a:r>
            <a:endParaRPr lang="en-US" sz="1535" dirty="0"/>
          </a:p>
        </p:txBody>
      </p:sp>
      <p:sp>
        <p:nvSpPr>
          <p:cNvPr id="33" name="Shape 30"/>
          <p:cNvSpPr/>
          <p:nvPr/>
        </p:nvSpPr>
        <p:spPr>
          <a:xfrm>
            <a:off x="1999298" y="6590586"/>
            <a:ext cx="10631805" cy="5609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2194322" y="6715125"/>
            <a:ext cx="2255758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개발사</a:t>
            </a:r>
            <a:endParaRPr lang="en-US" sz="1535" dirty="0"/>
          </a:p>
        </p:txBody>
      </p:sp>
      <p:sp>
        <p:nvSpPr>
          <p:cNvPr id="35" name="Text 32"/>
          <p:cNvSpPr/>
          <p:nvPr/>
        </p:nvSpPr>
        <p:spPr>
          <a:xfrm>
            <a:off x="4847511" y="6715125"/>
            <a:ext cx="7588687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개발사 정보를 관리하는 테이블</a:t>
            </a:r>
            <a:endParaRPr lang="en-US" sz="1535" dirty="0"/>
          </a:p>
        </p:txBody>
      </p:sp>
      <p:sp>
        <p:nvSpPr>
          <p:cNvPr id="36" name="Shape 33"/>
          <p:cNvSpPr/>
          <p:nvPr/>
        </p:nvSpPr>
        <p:spPr>
          <a:xfrm>
            <a:off x="1999298" y="7151489"/>
            <a:ext cx="10631805" cy="5609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2194322" y="7276028"/>
            <a:ext cx="2255758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리뷰</a:t>
            </a:r>
            <a:endParaRPr lang="en-US" sz="1535" dirty="0"/>
          </a:p>
        </p:txBody>
      </p:sp>
      <p:sp>
        <p:nvSpPr>
          <p:cNvPr id="38" name="Text 35"/>
          <p:cNvSpPr/>
          <p:nvPr/>
        </p:nvSpPr>
        <p:spPr>
          <a:xfrm>
            <a:off x="4847511" y="7276028"/>
            <a:ext cx="7588687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153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리뷰 정보를 관리하는 테이블</a:t>
            </a:r>
            <a:endParaRPr lang="en-US" sz="1535" dirty="0"/>
          </a:p>
        </p:txBody>
      </p:sp>
      <p:pic>
        <p:nvPicPr>
          <p:cNvPr id="40" name="오디오 39">
            <a:hlinkClick r:id="" action="ppaction://media"/>
            <a:extLst>
              <a:ext uri="{FF2B5EF4-FFF2-40B4-BE49-F238E27FC236}">
                <a16:creationId xmlns:a16="http://schemas.microsoft.com/office/drawing/2014/main" id="{C67F8C35-466A-D304-ECEF-62A010E1C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49"/>
    </mc:Choice>
    <mc:Fallback>
      <p:transition spd="slow" advTm="25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99053" y="639604"/>
            <a:ext cx="5781318" cy="722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90"/>
              </a:lnSpc>
              <a:buNone/>
            </a:pPr>
            <a:r>
              <a:rPr lang="en-US" sz="455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명세서</a:t>
            </a:r>
            <a:endParaRPr lang="en-US" sz="4552" dirty="0"/>
          </a:p>
        </p:txBody>
      </p:sp>
      <p:sp>
        <p:nvSpPr>
          <p:cNvPr id="5" name="Text 2"/>
          <p:cNvSpPr/>
          <p:nvPr/>
        </p:nvSpPr>
        <p:spPr>
          <a:xfrm>
            <a:off x="999053" y="1709142"/>
            <a:ext cx="3468767" cy="433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4"/>
              </a:lnSpc>
              <a:buNone/>
            </a:pPr>
            <a:r>
              <a:rPr lang="en-US" sz="273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 테이블 명세서</a:t>
            </a:r>
            <a:endParaRPr lang="en-US" sz="2731" dirty="0"/>
          </a:p>
        </p:txBody>
      </p:sp>
      <p:sp>
        <p:nvSpPr>
          <p:cNvPr id="6" name="Shape 3"/>
          <p:cNvSpPr/>
          <p:nvPr/>
        </p:nvSpPr>
        <p:spPr>
          <a:xfrm>
            <a:off x="999053" y="2489478"/>
            <a:ext cx="12632293" cy="5100518"/>
          </a:xfrm>
          <a:prstGeom prst="roundRect">
            <a:avLst>
              <a:gd name="adj" fmla="val 20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006673" y="2497098"/>
            <a:ext cx="12620744" cy="6625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237893" y="2643426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열 이름</a:t>
            </a:r>
            <a:endParaRPr lang="en-US" sz="1821" dirty="0"/>
          </a:p>
        </p:txBody>
      </p:sp>
      <p:sp>
        <p:nvSpPr>
          <p:cNvPr id="9" name="Text 6"/>
          <p:cNvSpPr/>
          <p:nvPr/>
        </p:nvSpPr>
        <p:spPr>
          <a:xfrm>
            <a:off x="3044666" y="2643426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형식</a:t>
            </a:r>
            <a:endParaRPr lang="en-US" sz="1821" dirty="0"/>
          </a:p>
        </p:txBody>
      </p:sp>
      <p:sp>
        <p:nvSpPr>
          <p:cNvPr id="10" name="Text 7"/>
          <p:cNvSpPr/>
          <p:nvPr/>
        </p:nvSpPr>
        <p:spPr>
          <a:xfrm>
            <a:off x="4847630" y="2643426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NULL</a:t>
            </a:r>
            <a:endParaRPr lang="en-US" sz="1821" dirty="0"/>
          </a:p>
        </p:txBody>
      </p:sp>
      <p:sp>
        <p:nvSpPr>
          <p:cNvPr id="11" name="Text 8"/>
          <p:cNvSpPr/>
          <p:nvPr/>
        </p:nvSpPr>
        <p:spPr>
          <a:xfrm>
            <a:off x="6650593" y="2643426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기본키</a:t>
            </a:r>
            <a:endParaRPr lang="en-US" sz="1821" dirty="0"/>
          </a:p>
        </p:txBody>
      </p:sp>
      <p:sp>
        <p:nvSpPr>
          <p:cNvPr id="12" name="Text 9"/>
          <p:cNvSpPr/>
          <p:nvPr/>
        </p:nvSpPr>
        <p:spPr>
          <a:xfrm>
            <a:off x="8453557" y="2643426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외래키</a:t>
            </a:r>
            <a:endParaRPr lang="en-US" sz="1821" dirty="0"/>
          </a:p>
        </p:txBody>
      </p:sp>
      <p:sp>
        <p:nvSpPr>
          <p:cNvPr id="13" name="Text 10"/>
          <p:cNvSpPr/>
          <p:nvPr/>
        </p:nvSpPr>
        <p:spPr>
          <a:xfrm>
            <a:off x="10256520" y="2643426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테이블</a:t>
            </a:r>
            <a:endParaRPr lang="en-US" sz="1821" dirty="0"/>
          </a:p>
        </p:txBody>
      </p:sp>
      <p:sp>
        <p:nvSpPr>
          <p:cNvPr id="14" name="Text 11"/>
          <p:cNvSpPr/>
          <p:nvPr/>
        </p:nvSpPr>
        <p:spPr>
          <a:xfrm>
            <a:off x="12059483" y="2643426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열 이름</a:t>
            </a:r>
            <a:endParaRPr lang="en-US" sz="1821" dirty="0"/>
          </a:p>
        </p:txBody>
      </p:sp>
      <p:sp>
        <p:nvSpPr>
          <p:cNvPr id="15" name="Shape 12"/>
          <p:cNvSpPr/>
          <p:nvPr/>
        </p:nvSpPr>
        <p:spPr>
          <a:xfrm>
            <a:off x="1006673" y="3159681"/>
            <a:ext cx="12620744" cy="6625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237893" y="3306008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821" dirty="0"/>
          </a:p>
        </p:txBody>
      </p:sp>
      <p:sp>
        <p:nvSpPr>
          <p:cNvPr id="17" name="Text 14"/>
          <p:cNvSpPr/>
          <p:nvPr/>
        </p:nvSpPr>
        <p:spPr>
          <a:xfrm>
            <a:off x="3044666" y="3306008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821" dirty="0"/>
          </a:p>
        </p:txBody>
      </p:sp>
      <p:sp>
        <p:nvSpPr>
          <p:cNvPr id="18" name="Text 15"/>
          <p:cNvSpPr/>
          <p:nvPr/>
        </p:nvSpPr>
        <p:spPr>
          <a:xfrm>
            <a:off x="4847630" y="3306008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21" dirty="0"/>
          </a:p>
        </p:txBody>
      </p:sp>
      <p:sp>
        <p:nvSpPr>
          <p:cNvPr id="19" name="Text 16"/>
          <p:cNvSpPr/>
          <p:nvPr/>
        </p:nvSpPr>
        <p:spPr>
          <a:xfrm>
            <a:off x="6650593" y="3306008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PK</a:t>
            </a:r>
            <a:endParaRPr lang="en-US" sz="1821" dirty="0"/>
          </a:p>
        </p:txBody>
      </p:sp>
      <p:sp>
        <p:nvSpPr>
          <p:cNvPr id="20" name="Text 17"/>
          <p:cNvSpPr/>
          <p:nvPr/>
        </p:nvSpPr>
        <p:spPr>
          <a:xfrm>
            <a:off x="8453557" y="3306008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21" name="Text 18"/>
          <p:cNvSpPr/>
          <p:nvPr/>
        </p:nvSpPr>
        <p:spPr>
          <a:xfrm>
            <a:off x="10256520" y="3306008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22" name="Text 19"/>
          <p:cNvSpPr/>
          <p:nvPr/>
        </p:nvSpPr>
        <p:spPr>
          <a:xfrm>
            <a:off x="12059483" y="3306008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23" name="Shape 20"/>
          <p:cNvSpPr/>
          <p:nvPr/>
        </p:nvSpPr>
        <p:spPr>
          <a:xfrm>
            <a:off x="1006673" y="3822263"/>
            <a:ext cx="12620744" cy="10325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237893" y="3968591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Title</a:t>
            </a:r>
            <a:endParaRPr lang="en-US" sz="1821" dirty="0"/>
          </a:p>
        </p:txBody>
      </p:sp>
      <p:sp>
        <p:nvSpPr>
          <p:cNvPr id="25" name="Text 22"/>
          <p:cNvSpPr/>
          <p:nvPr/>
        </p:nvSpPr>
        <p:spPr>
          <a:xfrm>
            <a:off x="3044666" y="3968591"/>
            <a:ext cx="1332905" cy="7398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VARCHAR(50)</a:t>
            </a:r>
            <a:endParaRPr lang="en-US" sz="1821" dirty="0"/>
          </a:p>
        </p:txBody>
      </p:sp>
      <p:sp>
        <p:nvSpPr>
          <p:cNvPr id="26" name="Text 23"/>
          <p:cNvSpPr/>
          <p:nvPr/>
        </p:nvSpPr>
        <p:spPr>
          <a:xfrm>
            <a:off x="4847630" y="396859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21" dirty="0"/>
          </a:p>
        </p:txBody>
      </p:sp>
      <p:sp>
        <p:nvSpPr>
          <p:cNvPr id="27" name="Text 24"/>
          <p:cNvSpPr/>
          <p:nvPr/>
        </p:nvSpPr>
        <p:spPr>
          <a:xfrm>
            <a:off x="6650593" y="396859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28" name="Text 25"/>
          <p:cNvSpPr/>
          <p:nvPr/>
        </p:nvSpPr>
        <p:spPr>
          <a:xfrm>
            <a:off x="8453557" y="396859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29" name="Text 26"/>
          <p:cNvSpPr/>
          <p:nvPr/>
        </p:nvSpPr>
        <p:spPr>
          <a:xfrm>
            <a:off x="10256520" y="396859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30" name="Text 27"/>
          <p:cNvSpPr/>
          <p:nvPr/>
        </p:nvSpPr>
        <p:spPr>
          <a:xfrm>
            <a:off x="12059483" y="3968591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31" name="Shape 28"/>
          <p:cNvSpPr/>
          <p:nvPr/>
        </p:nvSpPr>
        <p:spPr>
          <a:xfrm>
            <a:off x="1006673" y="4854773"/>
            <a:ext cx="12620744" cy="10325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1237893" y="5001101"/>
            <a:ext cx="1336715" cy="7398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DeveloperID</a:t>
            </a:r>
            <a:endParaRPr lang="en-US" sz="1821" dirty="0"/>
          </a:p>
        </p:txBody>
      </p:sp>
      <p:sp>
        <p:nvSpPr>
          <p:cNvPr id="33" name="Text 30"/>
          <p:cNvSpPr/>
          <p:nvPr/>
        </p:nvSpPr>
        <p:spPr>
          <a:xfrm>
            <a:off x="3044666" y="500110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821" dirty="0"/>
          </a:p>
        </p:txBody>
      </p:sp>
      <p:sp>
        <p:nvSpPr>
          <p:cNvPr id="34" name="Text 31"/>
          <p:cNvSpPr/>
          <p:nvPr/>
        </p:nvSpPr>
        <p:spPr>
          <a:xfrm>
            <a:off x="4847630" y="500110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21" dirty="0"/>
          </a:p>
        </p:txBody>
      </p:sp>
      <p:sp>
        <p:nvSpPr>
          <p:cNvPr id="35" name="Text 32"/>
          <p:cNvSpPr/>
          <p:nvPr/>
        </p:nvSpPr>
        <p:spPr>
          <a:xfrm>
            <a:off x="6650593" y="500110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36" name="Text 33"/>
          <p:cNvSpPr/>
          <p:nvPr/>
        </p:nvSpPr>
        <p:spPr>
          <a:xfrm>
            <a:off x="8453557" y="500110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</a:t>
            </a:r>
            <a:endParaRPr lang="en-US" sz="1821" dirty="0"/>
          </a:p>
        </p:txBody>
      </p:sp>
      <p:sp>
        <p:nvSpPr>
          <p:cNvPr id="37" name="Text 34"/>
          <p:cNvSpPr/>
          <p:nvPr/>
        </p:nvSpPr>
        <p:spPr>
          <a:xfrm>
            <a:off x="10256520" y="500110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Developer</a:t>
            </a:r>
            <a:endParaRPr lang="en-US" sz="1821" dirty="0"/>
          </a:p>
        </p:txBody>
      </p:sp>
      <p:sp>
        <p:nvSpPr>
          <p:cNvPr id="38" name="Text 35"/>
          <p:cNvSpPr/>
          <p:nvPr/>
        </p:nvSpPr>
        <p:spPr>
          <a:xfrm>
            <a:off x="12059483" y="5001101"/>
            <a:ext cx="1336715" cy="7398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DeveloperID</a:t>
            </a:r>
            <a:endParaRPr lang="en-US" sz="1821" dirty="0"/>
          </a:p>
        </p:txBody>
      </p:sp>
      <p:sp>
        <p:nvSpPr>
          <p:cNvPr id="39" name="Shape 36"/>
          <p:cNvSpPr/>
          <p:nvPr/>
        </p:nvSpPr>
        <p:spPr>
          <a:xfrm>
            <a:off x="1006673" y="5887283"/>
            <a:ext cx="12620744" cy="10325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1237893" y="6033611"/>
            <a:ext cx="1336715" cy="7398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ReleaseDate</a:t>
            </a:r>
            <a:endParaRPr lang="en-US" sz="1821" dirty="0"/>
          </a:p>
        </p:txBody>
      </p:sp>
      <p:sp>
        <p:nvSpPr>
          <p:cNvPr id="41" name="Text 38"/>
          <p:cNvSpPr/>
          <p:nvPr/>
        </p:nvSpPr>
        <p:spPr>
          <a:xfrm>
            <a:off x="3044666" y="603361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DATE</a:t>
            </a:r>
            <a:endParaRPr lang="en-US" sz="1821" dirty="0"/>
          </a:p>
        </p:txBody>
      </p:sp>
      <p:sp>
        <p:nvSpPr>
          <p:cNvPr id="42" name="Text 39"/>
          <p:cNvSpPr/>
          <p:nvPr/>
        </p:nvSpPr>
        <p:spPr>
          <a:xfrm>
            <a:off x="4847630" y="603361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21" dirty="0"/>
          </a:p>
        </p:txBody>
      </p:sp>
      <p:sp>
        <p:nvSpPr>
          <p:cNvPr id="43" name="Text 40"/>
          <p:cNvSpPr/>
          <p:nvPr/>
        </p:nvSpPr>
        <p:spPr>
          <a:xfrm>
            <a:off x="6650593" y="603361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44" name="Text 41"/>
          <p:cNvSpPr/>
          <p:nvPr/>
        </p:nvSpPr>
        <p:spPr>
          <a:xfrm>
            <a:off x="8453557" y="603361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45" name="Text 42"/>
          <p:cNvSpPr/>
          <p:nvPr/>
        </p:nvSpPr>
        <p:spPr>
          <a:xfrm>
            <a:off x="10256520" y="603361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46" name="Text 43"/>
          <p:cNvSpPr/>
          <p:nvPr/>
        </p:nvSpPr>
        <p:spPr>
          <a:xfrm>
            <a:off x="12059483" y="6033611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47" name="Shape 44"/>
          <p:cNvSpPr/>
          <p:nvPr/>
        </p:nvSpPr>
        <p:spPr>
          <a:xfrm>
            <a:off x="1006673" y="6919793"/>
            <a:ext cx="12620744" cy="6625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8" name="Text 45"/>
          <p:cNvSpPr/>
          <p:nvPr/>
        </p:nvSpPr>
        <p:spPr>
          <a:xfrm>
            <a:off x="1237893" y="7066121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GenreID</a:t>
            </a:r>
            <a:endParaRPr lang="en-US" sz="1821" dirty="0"/>
          </a:p>
        </p:txBody>
      </p:sp>
      <p:sp>
        <p:nvSpPr>
          <p:cNvPr id="49" name="Text 46"/>
          <p:cNvSpPr/>
          <p:nvPr/>
        </p:nvSpPr>
        <p:spPr>
          <a:xfrm>
            <a:off x="3044666" y="706612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821" dirty="0"/>
          </a:p>
        </p:txBody>
      </p:sp>
      <p:sp>
        <p:nvSpPr>
          <p:cNvPr id="50" name="Text 47"/>
          <p:cNvSpPr/>
          <p:nvPr/>
        </p:nvSpPr>
        <p:spPr>
          <a:xfrm>
            <a:off x="4847630" y="706612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21" dirty="0"/>
          </a:p>
        </p:txBody>
      </p:sp>
      <p:sp>
        <p:nvSpPr>
          <p:cNvPr id="51" name="Text 48"/>
          <p:cNvSpPr/>
          <p:nvPr/>
        </p:nvSpPr>
        <p:spPr>
          <a:xfrm>
            <a:off x="6650593" y="706612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52" name="Text 49"/>
          <p:cNvSpPr/>
          <p:nvPr/>
        </p:nvSpPr>
        <p:spPr>
          <a:xfrm>
            <a:off x="8453557" y="706612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</a:t>
            </a:r>
            <a:endParaRPr lang="en-US" sz="1821" dirty="0"/>
          </a:p>
        </p:txBody>
      </p:sp>
      <p:sp>
        <p:nvSpPr>
          <p:cNvPr id="53" name="Text 50"/>
          <p:cNvSpPr/>
          <p:nvPr/>
        </p:nvSpPr>
        <p:spPr>
          <a:xfrm>
            <a:off x="10256520" y="706612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Genre</a:t>
            </a:r>
            <a:endParaRPr lang="en-US" sz="1821" dirty="0"/>
          </a:p>
        </p:txBody>
      </p:sp>
      <p:sp>
        <p:nvSpPr>
          <p:cNvPr id="54" name="Text 51"/>
          <p:cNvSpPr/>
          <p:nvPr/>
        </p:nvSpPr>
        <p:spPr>
          <a:xfrm>
            <a:off x="12059483" y="7066121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GenreID</a:t>
            </a:r>
            <a:endParaRPr lang="en-US" sz="1821" dirty="0"/>
          </a:p>
        </p:txBody>
      </p:sp>
      <p:pic>
        <p:nvPicPr>
          <p:cNvPr id="56" name="오디오 55">
            <a:hlinkClick r:id="" action="ppaction://media"/>
            <a:extLst>
              <a:ext uri="{FF2B5EF4-FFF2-40B4-BE49-F238E27FC236}">
                <a16:creationId xmlns:a16="http://schemas.microsoft.com/office/drawing/2014/main" id="{7DFA6197-D64F-6853-7F82-381946FCE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32"/>
    </mc:Choice>
    <mc:Fallback>
      <p:transition spd="slow" advTm="19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95071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명세서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092523"/>
            <a:ext cx="4433054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MarketShare 테이블 명세서</a:t>
            </a:r>
            <a:endParaRPr lang="en-US" sz="2916" dirty="0"/>
          </a:p>
        </p:txBody>
      </p:sp>
      <p:sp>
        <p:nvSpPr>
          <p:cNvPr id="6" name="Shape 3"/>
          <p:cNvSpPr/>
          <p:nvPr/>
        </p:nvSpPr>
        <p:spPr>
          <a:xfrm>
            <a:off x="864037" y="2925604"/>
            <a:ext cx="12902327" cy="4353163"/>
          </a:xfrm>
          <a:prstGeom prst="roundRect">
            <a:avLst>
              <a:gd name="adj" fmla="val 255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79277" y="2940844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26808" y="3096578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열 이름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2969895" y="30965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형식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4809173" y="30965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NULL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6648450" y="30965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기본키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8487728" y="30965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외래키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10327005" y="30965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테이블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2166283" y="3096578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열 이름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879277" y="3647361"/>
            <a:ext cx="1287565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03043" y="3943588"/>
            <a:ext cx="184308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MarketShareID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2969895" y="38030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4809173" y="38030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6648450" y="38030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PK</a:t>
            </a:r>
            <a:endParaRPr lang="en-US" sz="1944" dirty="0"/>
          </a:p>
        </p:txBody>
      </p:sp>
      <p:sp>
        <p:nvSpPr>
          <p:cNvPr id="20" name="Text 17"/>
          <p:cNvSpPr/>
          <p:nvPr/>
        </p:nvSpPr>
        <p:spPr>
          <a:xfrm>
            <a:off x="8487728" y="38030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10327005" y="38030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12166283" y="3803094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3" name="Shape 20"/>
          <p:cNvSpPr/>
          <p:nvPr/>
        </p:nvSpPr>
        <p:spPr>
          <a:xfrm>
            <a:off x="879277" y="4748927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126808" y="4904661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944" dirty="0"/>
          </a:p>
        </p:txBody>
      </p:sp>
      <p:sp>
        <p:nvSpPr>
          <p:cNvPr id="25" name="Text 22"/>
          <p:cNvSpPr/>
          <p:nvPr/>
        </p:nvSpPr>
        <p:spPr>
          <a:xfrm>
            <a:off x="2969895" y="49046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26" name="Text 23"/>
          <p:cNvSpPr/>
          <p:nvPr/>
        </p:nvSpPr>
        <p:spPr>
          <a:xfrm>
            <a:off x="4809173" y="49046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27" name="Text 24"/>
          <p:cNvSpPr/>
          <p:nvPr/>
        </p:nvSpPr>
        <p:spPr>
          <a:xfrm>
            <a:off x="6648450" y="49046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8" name="Text 25"/>
          <p:cNvSpPr/>
          <p:nvPr/>
        </p:nvSpPr>
        <p:spPr>
          <a:xfrm>
            <a:off x="8487728" y="49046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</a:t>
            </a:r>
            <a:endParaRPr lang="en-US" sz="1944" dirty="0"/>
          </a:p>
        </p:txBody>
      </p:sp>
      <p:sp>
        <p:nvSpPr>
          <p:cNvPr id="29" name="Text 26"/>
          <p:cNvSpPr/>
          <p:nvPr/>
        </p:nvSpPr>
        <p:spPr>
          <a:xfrm>
            <a:off x="10327005" y="49046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</a:t>
            </a:r>
            <a:endParaRPr lang="en-US" sz="1944" dirty="0"/>
          </a:p>
        </p:txBody>
      </p:sp>
      <p:sp>
        <p:nvSpPr>
          <p:cNvPr id="30" name="Text 27"/>
          <p:cNvSpPr/>
          <p:nvPr/>
        </p:nvSpPr>
        <p:spPr>
          <a:xfrm>
            <a:off x="12166283" y="4904661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944" dirty="0"/>
          </a:p>
        </p:txBody>
      </p:sp>
      <p:sp>
        <p:nvSpPr>
          <p:cNvPr id="31" name="Shape 28"/>
          <p:cNvSpPr/>
          <p:nvPr/>
        </p:nvSpPr>
        <p:spPr>
          <a:xfrm>
            <a:off x="879277" y="5455444"/>
            <a:ext cx="1287565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1126808" y="5611177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Date</a:t>
            </a:r>
            <a:endParaRPr lang="en-US" sz="1944" dirty="0"/>
          </a:p>
        </p:txBody>
      </p:sp>
      <p:sp>
        <p:nvSpPr>
          <p:cNvPr id="33" name="Text 30"/>
          <p:cNvSpPr/>
          <p:nvPr/>
        </p:nvSpPr>
        <p:spPr>
          <a:xfrm>
            <a:off x="2969895" y="5611177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DATE</a:t>
            </a:r>
            <a:endParaRPr lang="en-US" sz="1944" dirty="0"/>
          </a:p>
        </p:txBody>
      </p:sp>
      <p:sp>
        <p:nvSpPr>
          <p:cNvPr id="34" name="Text 31"/>
          <p:cNvSpPr/>
          <p:nvPr/>
        </p:nvSpPr>
        <p:spPr>
          <a:xfrm>
            <a:off x="4809173" y="5611177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35" name="Text 32"/>
          <p:cNvSpPr/>
          <p:nvPr/>
        </p:nvSpPr>
        <p:spPr>
          <a:xfrm>
            <a:off x="6648450" y="5611177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6" name="Text 33"/>
          <p:cNvSpPr/>
          <p:nvPr/>
        </p:nvSpPr>
        <p:spPr>
          <a:xfrm>
            <a:off x="8487728" y="5611177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7" name="Text 34"/>
          <p:cNvSpPr/>
          <p:nvPr/>
        </p:nvSpPr>
        <p:spPr>
          <a:xfrm>
            <a:off x="10327005" y="5611177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8" name="Text 35"/>
          <p:cNvSpPr/>
          <p:nvPr/>
        </p:nvSpPr>
        <p:spPr>
          <a:xfrm>
            <a:off x="12166283" y="5611177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9" name="Shape 36"/>
          <p:cNvSpPr/>
          <p:nvPr/>
        </p:nvSpPr>
        <p:spPr>
          <a:xfrm>
            <a:off x="879277" y="6161961"/>
            <a:ext cx="1287565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1126808" y="6317694"/>
            <a:ext cx="13418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MarketShare</a:t>
            </a:r>
            <a:endParaRPr lang="en-US" sz="1944" dirty="0"/>
          </a:p>
        </p:txBody>
      </p:sp>
      <p:sp>
        <p:nvSpPr>
          <p:cNvPr id="41" name="Text 38"/>
          <p:cNvSpPr/>
          <p:nvPr/>
        </p:nvSpPr>
        <p:spPr>
          <a:xfrm>
            <a:off x="2969895" y="6317694"/>
            <a:ext cx="13380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DECIMAL(5,2)</a:t>
            </a:r>
            <a:endParaRPr lang="en-US" sz="1944" dirty="0"/>
          </a:p>
        </p:txBody>
      </p:sp>
      <p:sp>
        <p:nvSpPr>
          <p:cNvPr id="42" name="Text 39"/>
          <p:cNvSpPr/>
          <p:nvPr/>
        </p:nvSpPr>
        <p:spPr>
          <a:xfrm>
            <a:off x="4809173" y="63176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43" name="Text 40"/>
          <p:cNvSpPr/>
          <p:nvPr/>
        </p:nvSpPr>
        <p:spPr>
          <a:xfrm>
            <a:off x="6648450" y="63176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4" name="Text 41"/>
          <p:cNvSpPr/>
          <p:nvPr/>
        </p:nvSpPr>
        <p:spPr>
          <a:xfrm>
            <a:off x="8487728" y="63176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5" name="Text 42"/>
          <p:cNvSpPr/>
          <p:nvPr/>
        </p:nvSpPr>
        <p:spPr>
          <a:xfrm>
            <a:off x="10327005" y="63176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6" name="Text 43"/>
          <p:cNvSpPr/>
          <p:nvPr/>
        </p:nvSpPr>
        <p:spPr>
          <a:xfrm>
            <a:off x="12166283" y="6317694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48" name="오디오 47">
            <a:hlinkClick r:id="" action="ppaction://media"/>
            <a:extLst>
              <a:ext uri="{FF2B5EF4-FFF2-40B4-BE49-F238E27FC236}">
                <a16:creationId xmlns:a16="http://schemas.microsoft.com/office/drawing/2014/main" id="{28BAD4A8-0906-851B-0B11-B5F6702B4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0"/>
    </mc:Choice>
    <mc:Fallback>
      <p:transition spd="slow" advTm="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14823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명세서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290048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Rating 테이블 명세서</a:t>
            </a:r>
            <a:endParaRPr lang="en-US" sz="2916" dirty="0"/>
          </a:p>
        </p:txBody>
      </p:sp>
      <p:sp>
        <p:nvSpPr>
          <p:cNvPr id="6" name="Shape 3"/>
          <p:cNvSpPr/>
          <p:nvPr/>
        </p:nvSpPr>
        <p:spPr>
          <a:xfrm>
            <a:off x="864037" y="3123128"/>
            <a:ext cx="12902327" cy="3958114"/>
          </a:xfrm>
          <a:prstGeom prst="roundRect">
            <a:avLst>
              <a:gd name="adj" fmla="val 280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79277" y="3138368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26808" y="3294102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열 이름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2969895" y="3294102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형식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4809173" y="3294102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NULL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6648450" y="3294102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기본키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8487728" y="3294102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외래키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10327005" y="3294102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테이블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2166283" y="3294102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열 이름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879277" y="3844885"/>
            <a:ext cx="1287565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6808" y="4000619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RatingID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2969895" y="40006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4809173" y="40006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6648450" y="40006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PK</a:t>
            </a:r>
            <a:endParaRPr lang="en-US" sz="1944" dirty="0"/>
          </a:p>
        </p:txBody>
      </p:sp>
      <p:sp>
        <p:nvSpPr>
          <p:cNvPr id="20" name="Text 17"/>
          <p:cNvSpPr/>
          <p:nvPr/>
        </p:nvSpPr>
        <p:spPr>
          <a:xfrm>
            <a:off x="8487728" y="40006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10327005" y="40006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12166283" y="4000619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3" name="Shape 20"/>
          <p:cNvSpPr/>
          <p:nvPr/>
        </p:nvSpPr>
        <p:spPr>
          <a:xfrm>
            <a:off x="879277" y="4551402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126808" y="4707136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944" dirty="0"/>
          </a:p>
        </p:txBody>
      </p:sp>
      <p:sp>
        <p:nvSpPr>
          <p:cNvPr id="25" name="Text 22"/>
          <p:cNvSpPr/>
          <p:nvPr/>
        </p:nvSpPr>
        <p:spPr>
          <a:xfrm>
            <a:off x="2969895" y="4707136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26" name="Text 23"/>
          <p:cNvSpPr/>
          <p:nvPr/>
        </p:nvSpPr>
        <p:spPr>
          <a:xfrm>
            <a:off x="4809173" y="4707136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27" name="Text 24"/>
          <p:cNvSpPr/>
          <p:nvPr/>
        </p:nvSpPr>
        <p:spPr>
          <a:xfrm>
            <a:off x="6648450" y="4707136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8" name="Text 25"/>
          <p:cNvSpPr/>
          <p:nvPr/>
        </p:nvSpPr>
        <p:spPr>
          <a:xfrm>
            <a:off x="8487728" y="4707136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</a:t>
            </a:r>
            <a:endParaRPr lang="en-US" sz="1944" dirty="0"/>
          </a:p>
        </p:txBody>
      </p:sp>
      <p:sp>
        <p:nvSpPr>
          <p:cNvPr id="29" name="Text 26"/>
          <p:cNvSpPr/>
          <p:nvPr/>
        </p:nvSpPr>
        <p:spPr>
          <a:xfrm>
            <a:off x="10327005" y="4707136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</a:t>
            </a:r>
            <a:endParaRPr lang="en-US" sz="1944" dirty="0"/>
          </a:p>
        </p:txBody>
      </p:sp>
      <p:sp>
        <p:nvSpPr>
          <p:cNvPr id="30" name="Text 27"/>
          <p:cNvSpPr/>
          <p:nvPr/>
        </p:nvSpPr>
        <p:spPr>
          <a:xfrm>
            <a:off x="12166283" y="4707136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944" dirty="0"/>
          </a:p>
        </p:txBody>
      </p:sp>
      <p:sp>
        <p:nvSpPr>
          <p:cNvPr id="31" name="Shape 28"/>
          <p:cNvSpPr/>
          <p:nvPr/>
        </p:nvSpPr>
        <p:spPr>
          <a:xfrm>
            <a:off x="879277" y="5257919"/>
            <a:ext cx="1287565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1126808" y="5413653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UserID</a:t>
            </a:r>
            <a:endParaRPr lang="en-US" sz="1944" dirty="0"/>
          </a:p>
        </p:txBody>
      </p:sp>
      <p:sp>
        <p:nvSpPr>
          <p:cNvPr id="33" name="Text 30"/>
          <p:cNvSpPr/>
          <p:nvPr/>
        </p:nvSpPr>
        <p:spPr>
          <a:xfrm>
            <a:off x="2969895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34" name="Text 31"/>
          <p:cNvSpPr/>
          <p:nvPr/>
        </p:nvSpPr>
        <p:spPr>
          <a:xfrm>
            <a:off x="4809173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35" name="Text 32"/>
          <p:cNvSpPr/>
          <p:nvPr/>
        </p:nvSpPr>
        <p:spPr>
          <a:xfrm>
            <a:off x="6648450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6" name="Text 33"/>
          <p:cNvSpPr/>
          <p:nvPr/>
        </p:nvSpPr>
        <p:spPr>
          <a:xfrm>
            <a:off x="8487728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</a:t>
            </a:r>
            <a:endParaRPr lang="en-US" sz="1944" dirty="0"/>
          </a:p>
        </p:txBody>
      </p:sp>
      <p:sp>
        <p:nvSpPr>
          <p:cNvPr id="37" name="Text 34"/>
          <p:cNvSpPr/>
          <p:nvPr/>
        </p:nvSpPr>
        <p:spPr>
          <a:xfrm>
            <a:off x="10327005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</a:t>
            </a:r>
            <a:endParaRPr lang="en-US" sz="1944" dirty="0"/>
          </a:p>
        </p:txBody>
      </p:sp>
      <p:sp>
        <p:nvSpPr>
          <p:cNvPr id="38" name="Text 35"/>
          <p:cNvSpPr/>
          <p:nvPr/>
        </p:nvSpPr>
        <p:spPr>
          <a:xfrm>
            <a:off x="12166283" y="5413653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UserID</a:t>
            </a:r>
            <a:endParaRPr lang="en-US" sz="1944" dirty="0"/>
          </a:p>
        </p:txBody>
      </p:sp>
      <p:sp>
        <p:nvSpPr>
          <p:cNvPr id="39" name="Shape 36"/>
          <p:cNvSpPr/>
          <p:nvPr/>
        </p:nvSpPr>
        <p:spPr>
          <a:xfrm>
            <a:off x="879277" y="5964436"/>
            <a:ext cx="1287565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1126808" y="6120170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Score</a:t>
            </a:r>
            <a:endParaRPr lang="en-US" sz="1944" dirty="0"/>
          </a:p>
        </p:txBody>
      </p:sp>
      <p:sp>
        <p:nvSpPr>
          <p:cNvPr id="41" name="Text 38"/>
          <p:cNvSpPr/>
          <p:nvPr/>
        </p:nvSpPr>
        <p:spPr>
          <a:xfrm>
            <a:off x="2969895" y="6120170"/>
            <a:ext cx="13380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DECIMAL(3,2)</a:t>
            </a:r>
            <a:endParaRPr lang="en-US" sz="1944" dirty="0"/>
          </a:p>
        </p:txBody>
      </p:sp>
      <p:sp>
        <p:nvSpPr>
          <p:cNvPr id="42" name="Text 39"/>
          <p:cNvSpPr/>
          <p:nvPr/>
        </p:nvSpPr>
        <p:spPr>
          <a:xfrm>
            <a:off x="4809173" y="6120170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43" name="Text 40"/>
          <p:cNvSpPr/>
          <p:nvPr/>
        </p:nvSpPr>
        <p:spPr>
          <a:xfrm>
            <a:off x="6648450" y="6120170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4" name="Text 41"/>
          <p:cNvSpPr/>
          <p:nvPr/>
        </p:nvSpPr>
        <p:spPr>
          <a:xfrm>
            <a:off x="8487728" y="6120170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5" name="Text 42"/>
          <p:cNvSpPr/>
          <p:nvPr/>
        </p:nvSpPr>
        <p:spPr>
          <a:xfrm>
            <a:off x="10327005" y="6120170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6" name="Text 43"/>
          <p:cNvSpPr/>
          <p:nvPr/>
        </p:nvSpPr>
        <p:spPr>
          <a:xfrm>
            <a:off x="12166283" y="6120170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48" name="오디오 47">
            <a:hlinkClick r:id="" action="ppaction://media"/>
            <a:extLst>
              <a:ext uri="{FF2B5EF4-FFF2-40B4-BE49-F238E27FC236}">
                <a16:creationId xmlns:a16="http://schemas.microsoft.com/office/drawing/2014/main" id="{7E9AA389-576B-B2DC-6148-F6B03E6596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5"/>
    </mc:Choice>
    <mc:Fallback>
      <p:transition spd="slow" advTm="4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2A2A2D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2528649"/>
            <a:ext cx="923246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온라인 게임 시장의 점유율 동향 분석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864037" y="3670459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230266" y="3844368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급변하는 온라인 게임 시장의 성장 속도와 주요 게임들의 점유율 변화를 분석하여 시장 동향을 파악하고자함.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230266" y="4439286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인기 게임들의 강세와 신규 게임의 약진으로 인한 점유율 변화를 살펴보고, 이를 통해 게임 시장의 트렌드를 전망할 수 있을 것.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230265" y="5048051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온라인 게임 시장의 판도를 결정하는 핵심 요인들을 분석하여 성공적인 게임 개발과 마케팅 전략을 수립하는 데 도움이 될 것.</a:t>
            </a:r>
            <a:endParaRPr lang="en-US" sz="1944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D5D6A960-80F9-3EE2-10CF-26F2E89A3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22"/>
    </mc:Choice>
    <mc:Fallback>
      <p:transition spd="slow" advTm="40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7531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명세서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1894999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 테이블 명세서</a:t>
            </a:r>
            <a:endParaRPr lang="en-US" sz="2916" dirty="0"/>
          </a:p>
        </p:txBody>
      </p:sp>
      <p:sp>
        <p:nvSpPr>
          <p:cNvPr id="6" name="Shape 3"/>
          <p:cNvSpPr/>
          <p:nvPr/>
        </p:nvSpPr>
        <p:spPr>
          <a:xfrm>
            <a:off x="864037" y="2728079"/>
            <a:ext cx="12902327" cy="4748213"/>
          </a:xfrm>
          <a:prstGeom prst="roundRect">
            <a:avLst>
              <a:gd name="adj" fmla="val 234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79277" y="2743319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26808" y="2899053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열 이름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2969895" y="28990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형식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4809173" y="28990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NULL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6648450" y="28990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기본키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8487728" y="28990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외래키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10327005" y="28990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테이블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2166283" y="2899053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열 이름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879277" y="3449836"/>
            <a:ext cx="1287565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6808" y="3605570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UserID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2969895" y="3605570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4809173" y="3605570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6648450" y="3605570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PK</a:t>
            </a:r>
            <a:endParaRPr lang="en-US" sz="1944" dirty="0"/>
          </a:p>
        </p:txBody>
      </p:sp>
      <p:sp>
        <p:nvSpPr>
          <p:cNvPr id="20" name="Text 17"/>
          <p:cNvSpPr/>
          <p:nvPr/>
        </p:nvSpPr>
        <p:spPr>
          <a:xfrm>
            <a:off x="8487728" y="3605570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10327005" y="3605570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12166283" y="3605570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3" name="Shape 20"/>
          <p:cNvSpPr/>
          <p:nvPr/>
        </p:nvSpPr>
        <p:spPr>
          <a:xfrm>
            <a:off x="879277" y="4156353"/>
            <a:ext cx="1287565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126808" y="4312087"/>
            <a:ext cx="13418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RegistrationDate</a:t>
            </a:r>
            <a:endParaRPr lang="en-US" sz="1944" dirty="0"/>
          </a:p>
        </p:txBody>
      </p:sp>
      <p:sp>
        <p:nvSpPr>
          <p:cNvPr id="25" name="Text 22"/>
          <p:cNvSpPr/>
          <p:nvPr/>
        </p:nvSpPr>
        <p:spPr>
          <a:xfrm>
            <a:off x="2969895" y="4312087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DATE</a:t>
            </a:r>
            <a:endParaRPr lang="en-US" sz="1944" dirty="0"/>
          </a:p>
        </p:txBody>
      </p:sp>
      <p:sp>
        <p:nvSpPr>
          <p:cNvPr id="26" name="Text 23"/>
          <p:cNvSpPr/>
          <p:nvPr/>
        </p:nvSpPr>
        <p:spPr>
          <a:xfrm>
            <a:off x="4809173" y="4312087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27" name="Text 24"/>
          <p:cNvSpPr/>
          <p:nvPr/>
        </p:nvSpPr>
        <p:spPr>
          <a:xfrm>
            <a:off x="6648450" y="4312087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8" name="Text 25"/>
          <p:cNvSpPr/>
          <p:nvPr/>
        </p:nvSpPr>
        <p:spPr>
          <a:xfrm>
            <a:off x="8487728" y="4312087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9" name="Text 26"/>
          <p:cNvSpPr/>
          <p:nvPr/>
        </p:nvSpPr>
        <p:spPr>
          <a:xfrm>
            <a:off x="10327005" y="4312087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0" name="Text 27"/>
          <p:cNvSpPr/>
          <p:nvPr/>
        </p:nvSpPr>
        <p:spPr>
          <a:xfrm>
            <a:off x="12166283" y="4312087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1" name="Shape 28"/>
          <p:cNvSpPr/>
          <p:nvPr/>
        </p:nvSpPr>
        <p:spPr>
          <a:xfrm>
            <a:off x="879277" y="5257919"/>
            <a:ext cx="1287565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1126808" y="5413653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Username</a:t>
            </a:r>
            <a:endParaRPr lang="en-US" sz="1944" dirty="0"/>
          </a:p>
        </p:txBody>
      </p:sp>
      <p:sp>
        <p:nvSpPr>
          <p:cNvPr id="33" name="Text 30"/>
          <p:cNvSpPr/>
          <p:nvPr/>
        </p:nvSpPr>
        <p:spPr>
          <a:xfrm>
            <a:off x="2969895" y="5413653"/>
            <a:ext cx="13380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VARCHAR(50)</a:t>
            </a:r>
            <a:endParaRPr lang="en-US" sz="1944" dirty="0"/>
          </a:p>
        </p:txBody>
      </p:sp>
      <p:sp>
        <p:nvSpPr>
          <p:cNvPr id="34" name="Text 31"/>
          <p:cNvSpPr/>
          <p:nvPr/>
        </p:nvSpPr>
        <p:spPr>
          <a:xfrm>
            <a:off x="4809173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35" name="Text 32"/>
          <p:cNvSpPr/>
          <p:nvPr/>
        </p:nvSpPr>
        <p:spPr>
          <a:xfrm>
            <a:off x="6648450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6" name="Text 33"/>
          <p:cNvSpPr/>
          <p:nvPr/>
        </p:nvSpPr>
        <p:spPr>
          <a:xfrm>
            <a:off x="8487728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7" name="Text 34"/>
          <p:cNvSpPr/>
          <p:nvPr/>
        </p:nvSpPr>
        <p:spPr>
          <a:xfrm>
            <a:off x="10327005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8" name="Text 35"/>
          <p:cNvSpPr/>
          <p:nvPr/>
        </p:nvSpPr>
        <p:spPr>
          <a:xfrm>
            <a:off x="12166283" y="5413653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9" name="Shape 36"/>
          <p:cNvSpPr/>
          <p:nvPr/>
        </p:nvSpPr>
        <p:spPr>
          <a:xfrm>
            <a:off x="879277" y="6359485"/>
            <a:ext cx="1287565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1126808" y="6515219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Email</a:t>
            </a:r>
            <a:endParaRPr lang="en-US" sz="1944" dirty="0"/>
          </a:p>
        </p:txBody>
      </p:sp>
      <p:sp>
        <p:nvSpPr>
          <p:cNvPr id="41" name="Text 38"/>
          <p:cNvSpPr/>
          <p:nvPr/>
        </p:nvSpPr>
        <p:spPr>
          <a:xfrm>
            <a:off x="2969895" y="6515219"/>
            <a:ext cx="13380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VARCHAR(50)</a:t>
            </a:r>
            <a:endParaRPr lang="en-US" sz="1944" dirty="0"/>
          </a:p>
        </p:txBody>
      </p:sp>
      <p:sp>
        <p:nvSpPr>
          <p:cNvPr id="42" name="Text 39"/>
          <p:cNvSpPr/>
          <p:nvPr/>
        </p:nvSpPr>
        <p:spPr>
          <a:xfrm>
            <a:off x="4809173" y="65152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43" name="Text 40"/>
          <p:cNvSpPr/>
          <p:nvPr/>
        </p:nvSpPr>
        <p:spPr>
          <a:xfrm>
            <a:off x="6648450" y="65152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4" name="Text 41"/>
          <p:cNvSpPr/>
          <p:nvPr/>
        </p:nvSpPr>
        <p:spPr>
          <a:xfrm>
            <a:off x="8487728" y="65152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5" name="Text 42"/>
          <p:cNvSpPr/>
          <p:nvPr/>
        </p:nvSpPr>
        <p:spPr>
          <a:xfrm>
            <a:off x="10327005" y="65152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6" name="Text 43"/>
          <p:cNvSpPr/>
          <p:nvPr/>
        </p:nvSpPr>
        <p:spPr>
          <a:xfrm>
            <a:off x="12166283" y="6515219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48" name="오디오 47">
            <a:hlinkClick r:id="" action="ppaction://media"/>
            <a:extLst>
              <a:ext uri="{FF2B5EF4-FFF2-40B4-BE49-F238E27FC236}">
                <a16:creationId xmlns:a16="http://schemas.microsoft.com/office/drawing/2014/main" id="{E65DFEDC-0921-947A-17A1-B22222562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1"/>
    </mc:Choice>
    <mc:Fallback>
      <p:transition spd="slow" advTm="4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5475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명세서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996565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Genre 테이블 명세서</a:t>
            </a:r>
            <a:endParaRPr lang="en-US" sz="2916" dirty="0"/>
          </a:p>
        </p:txBody>
      </p:sp>
      <p:sp>
        <p:nvSpPr>
          <p:cNvPr id="6" name="Shape 3"/>
          <p:cNvSpPr/>
          <p:nvPr/>
        </p:nvSpPr>
        <p:spPr>
          <a:xfrm>
            <a:off x="864037" y="3829645"/>
            <a:ext cx="12902327" cy="2545080"/>
          </a:xfrm>
          <a:prstGeom prst="roundRect">
            <a:avLst>
              <a:gd name="adj" fmla="val 436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79277" y="3844885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26808" y="4000619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열 이름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2969895" y="40006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형식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4809173" y="40006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NULL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6648450" y="40006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기본키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8487728" y="40006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외래키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10327005" y="4000619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테이블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2166283" y="4000619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열 이름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879277" y="4551402"/>
            <a:ext cx="1287565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6808" y="4707136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GenreID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2969895" y="4707136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4809173" y="4707136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6648450" y="4707136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PK</a:t>
            </a:r>
            <a:endParaRPr lang="en-US" sz="1944" dirty="0"/>
          </a:p>
        </p:txBody>
      </p:sp>
      <p:sp>
        <p:nvSpPr>
          <p:cNvPr id="20" name="Text 17"/>
          <p:cNvSpPr/>
          <p:nvPr/>
        </p:nvSpPr>
        <p:spPr>
          <a:xfrm>
            <a:off x="8487728" y="4707136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10327005" y="4707136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12166283" y="4707136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3" name="Shape 20"/>
          <p:cNvSpPr/>
          <p:nvPr/>
        </p:nvSpPr>
        <p:spPr>
          <a:xfrm>
            <a:off x="879277" y="5257919"/>
            <a:ext cx="1287565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126808" y="5413653"/>
            <a:ext cx="13418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GenreName</a:t>
            </a:r>
            <a:endParaRPr lang="en-US" sz="1944" dirty="0"/>
          </a:p>
        </p:txBody>
      </p:sp>
      <p:sp>
        <p:nvSpPr>
          <p:cNvPr id="25" name="Text 22"/>
          <p:cNvSpPr/>
          <p:nvPr/>
        </p:nvSpPr>
        <p:spPr>
          <a:xfrm>
            <a:off x="2969895" y="5413653"/>
            <a:ext cx="13380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VARCHAR(50)</a:t>
            </a:r>
            <a:endParaRPr lang="en-US" sz="1944" dirty="0"/>
          </a:p>
        </p:txBody>
      </p:sp>
      <p:sp>
        <p:nvSpPr>
          <p:cNvPr id="26" name="Text 23"/>
          <p:cNvSpPr/>
          <p:nvPr/>
        </p:nvSpPr>
        <p:spPr>
          <a:xfrm>
            <a:off x="4809173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27" name="Text 24"/>
          <p:cNvSpPr/>
          <p:nvPr/>
        </p:nvSpPr>
        <p:spPr>
          <a:xfrm>
            <a:off x="6648450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8" name="Text 25"/>
          <p:cNvSpPr/>
          <p:nvPr/>
        </p:nvSpPr>
        <p:spPr>
          <a:xfrm>
            <a:off x="8487728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9" name="Text 26"/>
          <p:cNvSpPr/>
          <p:nvPr/>
        </p:nvSpPr>
        <p:spPr>
          <a:xfrm>
            <a:off x="10327005" y="5413653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0" name="Text 27"/>
          <p:cNvSpPr/>
          <p:nvPr/>
        </p:nvSpPr>
        <p:spPr>
          <a:xfrm>
            <a:off x="12166283" y="5413653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9B681D14-1656-6444-4A50-3A48B5B32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1"/>
    </mc:Choice>
    <mc:Fallback>
      <p:transition spd="slow" advTm="3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79498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명세서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1936790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Event 테이블 명세서</a:t>
            </a:r>
            <a:endParaRPr lang="en-US" sz="2916" dirty="0"/>
          </a:p>
        </p:txBody>
      </p:sp>
      <p:sp>
        <p:nvSpPr>
          <p:cNvPr id="6" name="Shape 3"/>
          <p:cNvSpPr/>
          <p:nvPr/>
        </p:nvSpPr>
        <p:spPr>
          <a:xfrm>
            <a:off x="864037" y="2769870"/>
            <a:ext cx="12902327" cy="4664631"/>
          </a:xfrm>
          <a:prstGeom prst="roundRect">
            <a:avLst>
              <a:gd name="adj" fmla="val 238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79277" y="2785110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26808" y="2940844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열 이름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2969895" y="294084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형식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4809173" y="294084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NULL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6648450" y="294084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기본키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8487728" y="294084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외래키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10327005" y="294084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테이블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2166283" y="2940844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열 이름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879277" y="3491627"/>
            <a:ext cx="1287565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6808" y="3647361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EventID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2969895" y="36473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4809173" y="36473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6648450" y="36473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PK</a:t>
            </a:r>
            <a:endParaRPr lang="en-US" sz="1944" dirty="0"/>
          </a:p>
        </p:txBody>
      </p:sp>
      <p:sp>
        <p:nvSpPr>
          <p:cNvPr id="20" name="Text 17"/>
          <p:cNvSpPr/>
          <p:nvPr/>
        </p:nvSpPr>
        <p:spPr>
          <a:xfrm>
            <a:off x="8487728" y="36473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10327005" y="36473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12166283" y="3647361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3" name="Shape 20"/>
          <p:cNvSpPr/>
          <p:nvPr/>
        </p:nvSpPr>
        <p:spPr>
          <a:xfrm>
            <a:off x="879277" y="4198144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126808" y="4353878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944" dirty="0"/>
          </a:p>
        </p:txBody>
      </p:sp>
      <p:sp>
        <p:nvSpPr>
          <p:cNvPr id="25" name="Text 22"/>
          <p:cNvSpPr/>
          <p:nvPr/>
        </p:nvSpPr>
        <p:spPr>
          <a:xfrm>
            <a:off x="2969895" y="43538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26" name="Text 23"/>
          <p:cNvSpPr/>
          <p:nvPr/>
        </p:nvSpPr>
        <p:spPr>
          <a:xfrm>
            <a:off x="4809173" y="43538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27" name="Text 24"/>
          <p:cNvSpPr/>
          <p:nvPr/>
        </p:nvSpPr>
        <p:spPr>
          <a:xfrm>
            <a:off x="6648450" y="43538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8" name="Text 25"/>
          <p:cNvSpPr/>
          <p:nvPr/>
        </p:nvSpPr>
        <p:spPr>
          <a:xfrm>
            <a:off x="8487728" y="43538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</a:t>
            </a:r>
            <a:endParaRPr lang="en-US" sz="1944" dirty="0"/>
          </a:p>
        </p:txBody>
      </p:sp>
      <p:sp>
        <p:nvSpPr>
          <p:cNvPr id="29" name="Text 26"/>
          <p:cNvSpPr/>
          <p:nvPr/>
        </p:nvSpPr>
        <p:spPr>
          <a:xfrm>
            <a:off x="10327005" y="43538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</a:t>
            </a:r>
            <a:endParaRPr lang="en-US" sz="1944" dirty="0"/>
          </a:p>
        </p:txBody>
      </p:sp>
      <p:sp>
        <p:nvSpPr>
          <p:cNvPr id="30" name="Text 27"/>
          <p:cNvSpPr/>
          <p:nvPr/>
        </p:nvSpPr>
        <p:spPr>
          <a:xfrm>
            <a:off x="12166283" y="4353878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944" dirty="0"/>
          </a:p>
        </p:txBody>
      </p:sp>
      <p:sp>
        <p:nvSpPr>
          <p:cNvPr id="31" name="Shape 28"/>
          <p:cNvSpPr/>
          <p:nvPr/>
        </p:nvSpPr>
        <p:spPr>
          <a:xfrm>
            <a:off x="879277" y="4904661"/>
            <a:ext cx="1287565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1126808" y="5060394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EventName</a:t>
            </a:r>
            <a:endParaRPr lang="en-US" sz="1944" dirty="0"/>
          </a:p>
        </p:txBody>
      </p:sp>
      <p:sp>
        <p:nvSpPr>
          <p:cNvPr id="33" name="Text 30"/>
          <p:cNvSpPr/>
          <p:nvPr/>
        </p:nvSpPr>
        <p:spPr>
          <a:xfrm>
            <a:off x="2969895" y="5060394"/>
            <a:ext cx="13380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VARCHAR(50)</a:t>
            </a:r>
            <a:endParaRPr lang="en-US" sz="1944" dirty="0"/>
          </a:p>
        </p:txBody>
      </p:sp>
      <p:sp>
        <p:nvSpPr>
          <p:cNvPr id="34" name="Text 31"/>
          <p:cNvSpPr/>
          <p:nvPr/>
        </p:nvSpPr>
        <p:spPr>
          <a:xfrm>
            <a:off x="4809173" y="50603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35" name="Text 32"/>
          <p:cNvSpPr/>
          <p:nvPr/>
        </p:nvSpPr>
        <p:spPr>
          <a:xfrm>
            <a:off x="6648450" y="50603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6" name="Text 33"/>
          <p:cNvSpPr/>
          <p:nvPr/>
        </p:nvSpPr>
        <p:spPr>
          <a:xfrm>
            <a:off x="8487728" y="50603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7" name="Text 34"/>
          <p:cNvSpPr/>
          <p:nvPr/>
        </p:nvSpPr>
        <p:spPr>
          <a:xfrm>
            <a:off x="10327005" y="50603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8" name="Text 35"/>
          <p:cNvSpPr/>
          <p:nvPr/>
        </p:nvSpPr>
        <p:spPr>
          <a:xfrm>
            <a:off x="12166283" y="5060394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9" name="Shape 36"/>
          <p:cNvSpPr/>
          <p:nvPr/>
        </p:nvSpPr>
        <p:spPr>
          <a:xfrm>
            <a:off x="879277" y="6006227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1126808" y="6161961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StartDate</a:t>
            </a:r>
            <a:endParaRPr lang="en-US" sz="1944" dirty="0"/>
          </a:p>
        </p:txBody>
      </p:sp>
      <p:sp>
        <p:nvSpPr>
          <p:cNvPr id="41" name="Text 38"/>
          <p:cNvSpPr/>
          <p:nvPr/>
        </p:nvSpPr>
        <p:spPr>
          <a:xfrm>
            <a:off x="2969895" y="61619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DATE</a:t>
            </a:r>
            <a:endParaRPr lang="en-US" sz="1944" dirty="0"/>
          </a:p>
        </p:txBody>
      </p:sp>
      <p:sp>
        <p:nvSpPr>
          <p:cNvPr id="42" name="Text 39"/>
          <p:cNvSpPr/>
          <p:nvPr/>
        </p:nvSpPr>
        <p:spPr>
          <a:xfrm>
            <a:off x="4809173" y="61619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43" name="Text 40"/>
          <p:cNvSpPr/>
          <p:nvPr/>
        </p:nvSpPr>
        <p:spPr>
          <a:xfrm>
            <a:off x="6648450" y="61619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4" name="Text 41"/>
          <p:cNvSpPr/>
          <p:nvPr/>
        </p:nvSpPr>
        <p:spPr>
          <a:xfrm>
            <a:off x="8487728" y="61619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5" name="Text 42"/>
          <p:cNvSpPr/>
          <p:nvPr/>
        </p:nvSpPr>
        <p:spPr>
          <a:xfrm>
            <a:off x="10327005" y="61619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6" name="Text 43"/>
          <p:cNvSpPr/>
          <p:nvPr/>
        </p:nvSpPr>
        <p:spPr>
          <a:xfrm>
            <a:off x="12166283" y="6161961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7" name="Shape 44"/>
          <p:cNvSpPr/>
          <p:nvPr/>
        </p:nvSpPr>
        <p:spPr>
          <a:xfrm>
            <a:off x="879277" y="6712744"/>
            <a:ext cx="1287565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8" name="Text 45"/>
          <p:cNvSpPr/>
          <p:nvPr/>
        </p:nvSpPr>
        <p:spPr>
          <a:xfrm>
            <a:off x="1126808" y="6868478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EndDate</a:t>
            </a:r>
            <a:endParaRPr lang="en-US" sz="1944" dirty="0"/>
          </a:p>
        </p:txBody>
      </p:sp>
      <p:sp>
        <p:nvSpPr>
          <p:cNvPr id="49" name="Text 46"/>
          <p:cNvSpPr/>
          <p:nvPr/>
        </p:nvSpPr>
        <p:spPr>
          <a:xfrm>
            <a:off x="2969895" y="68684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DATE</a:t>
            </a:r>
            <a:endParaRPr lang="en-US" sz="1944" dirty="0"/>
          </a:p>
        </p:txBody>
      </p:sp>
      <p:sp>
        <p:nvSpPr>
          <p:cNvPr id="50" name="Text 47"/>
          <p:cNvSpPr/>
          <p:nvPr/>
        </p:nvSpPr>
        <p:spPr>
          <a:xfrm>
            <a:off x="4809173" y="68684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51" name="Text 48"/>
          <p:cNvSpPr/>
          <p:nvPr/>
        </p:nvSpPr>
        <p:spPr>
          <a:xfrm>
            <a:off x="6648450" y="68684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52" name="Text 49"/>
          <p:cNvSpPr/>
          <p:nvPr/>
        </p:nvSpPr>
        <p:spPr>
          <a:xfrm>
            <a:off x="8487728" y="68684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53" name="Text 50"/>
          <p:cNvSpPr/>
          <p:nvPr/>
        </p:nvSpPr>
        <p:spPr>
          <a:xfrm>
            <a:off x="10327005" y="68684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54" name="Text 51"/>
          <p:cNvSpPr/>
          <p:nvPr/>
        </p:nvSpPr>
        <p:spPr>
          <a:xfrm>
            <a:off x="12166283" y="6868478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56" name="오디오 55">
            <a:hlinkClick r:id="" action="ppaction://media"/>
            <a:extLst>
              <a:ext uri="{FF2B5EF4-FFF2-40B4-BE49-F238E27FC236}">
                <a16:creationId xmlns:a16="http://schemas.microsoft.com/office/drawing/2014/main" id="{6F79A714-57B8-2AAC-08CB-BBA88FE3D7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6"/>
    </mc:Choice>
    <mc:Fallback>
      <p:transition spd="slow" advTm="3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446848" y="761048"/>
            <a:ext cx="5371386" cy="671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87"/>
              </a:lnSpc>
              <a:buNone/>
            </a:pPr>
            <a:r>
              <a:rPr lang="en-US" sz="4229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명세서</a:t>
            </a:r>
            <a:endParaRPr lang="en-US" sz="4229" dirty="0"/>
          </a:p>
        </p:txBody>
      </p:sp>
      <p:sp>
        <p:nvSpPr>
          <p:cNvPr id="5" name="Text 2"/>
          <p:cNvSpPr/>
          <p:nvPr/>
        </p:nvSpPr>
        <p:spPr>
          <a:xfrm>
            <a:off x="1446848" y="1940243"/>
            <a:ext cx="3920966" cy="402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72"/>
              </a:lnSpc>
              <a:buNone/>
            </a:pPr>
            <a:r>
              <a:rPr lang="en-US" sz="292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GameUpdate 테이블 명세서</a:t>
            </a:r>
            <a:endParaRPr lang="en-US" sz="2920" dirty="0"/>
          </a:p>
        </p:txBody>
      </p:sp>
      <p:sp>
        <p:nvSpPr>
          <p:cNvPr id="6" name="Text 3"/>
          <p:cNvSpPr/>
          <p:nvPr/>
        </p:nvSpPr>
        <p:spPr>
          <a:xfrm>
            <a:off x="1446848" y="2479477"/>
            <a:ext cx="11736586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7" name="Shape 4"/>
          <p:cNvSpPr/>
          <p:nvPr/>
        </p:nvSpPr>
        <p:spPr>
          <a:xfrm>
            <a:off x="1446848" y="3065026"/>
            <a:ext cx="11736586" cy="4403407"/>
          </a:xfrm>
          <a:prstGeom prst="roundRect">
            <a:avLst>
              <a:gd name="adj" fmla="val 219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454468" y="3072646"/>
            <a:ext cx="11724799" cy="616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669256" y="3209092"/>
            <a:ext cx="124158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열 이름</a:t>
            </a:r>
            <a:endParaRPr lang="en-US" sz="1692" dirty="0"/>
          </a:p>
        </p:txBody>
      </p:sp>
      <p:sp>
        <p:nvSpPr>
          <p:cNvPr id="10" name="Text 7"/>
          <p:cNvSpPr/>
          <p:nvPr/>
        </p:nvSpPr>
        <p:spPr>
          <a:xfrm>
            <a:off x="3348037" y="3209092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형식</a:t>
            </a:r>
            <a:endParaRPr lang="en-US" sz="1692" dirty="0"/>
          </a:p>
        </p:txBody>
      </p:sp>
      <p:sp>
        <p:nvSpPr>
          <p:cNvPr id="11" name="Text 8"/>
          <p:cNvSpPr/>
          <p:nvPr/>
        </p:nvSpPr>
        <p:spPr>
          <a:xfrm>
            <a:off x="5023009" y="3209092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NULL</a:t>
            </a:r>
            <a:endParaRPr lang="en-US" sz="1692" dirty="0"/>
          </a:p>
        </p:txBody>
      </p:sp>
      <p:sp>
        <p:nvSpPr>
          <p:cNvPr id="12" name="Text 9"/>
          <p:cNvSpPr/>
          <p:nvPr/>
        </p:nvSpPr>
        <p:spPr>
          <a:xfrm>
            <a:off x="6697980" y="3209092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기본키</a:t>
            </a:r>
            <a:endParaRPr lang="en-US" sz="1692" dirty="0"/>
          </a:p>
        </p:txBody>
      </p:sp>
      <p:sp>
        <p:nvSpPr>
          <p:cNvPr id="13" name="Text 10"/>
          <p:cNvSpPr/>
          <p:nvPr/>
        </p:nvSpPr>
        <p:spPr>
          <a:xfrm>
            <a:off x="8372951" y="3209092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외래키</a:t>
            </a:r>
            <a:endParaRPr lang="en-US" sz="1692" dirty="0"/>
          </a:p>
        </p:txBody>
      </p:sp>
      <p:sp>
        <p:nvSpPr>
          <p:cNvPr id="14" name="Text 11"/>
          <p:cNvSpPr/>
          <p:nvPr/>
        </p:nvSpPr>
        <p:spPr>
          <a:xfrm>
            <a:off x="10047923" y="3209092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테이블</a:t>
            </a:r>
            <a:endParaRPr lang="en-US" sz="1692" dirty="0"/>
          </a:p>
        </p:txBody>
      </p:sp>
      <p:sp>
        <p:nvSpPr>
          <p:cNvPr id="15" name="Text 12"/>
          <p:cNvSpPr/>
          <p:nvPr/>
        </p:nvSpPr>
        <p:spPr>
          <a:xfrm>
            <a:off x="11722894" y="3209092"/>
            <a:ext cx="124158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열 이름</a:t>
            </a:r>
            <a:endParaRPr lang="en-US" sz="1692" dirty="0"/>
          </a:p>
        </p:txBody>
      </p:sp>
      <p:sp>
        <p:nvSpPr>
          <p:cNvPr id="16" name="Shape 13"/>
          <p:cNvSpPr/>
          <p:nvPr/>
        </p:nvSpPr>
        <p:spPr>
          <a:xfrm>
            <a:off x="1454468" y="3689390"/>
            <a:ext cx="11724799" cy="616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669256" y="3825835"/>
            <a:ext cx="124158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UpdateID</a:t>
            </a:r>
            <a:endParaRPr lang="en-US" sz="1692" dirty="0"/>
          </a:p>
        </p:txBody>
      </p:sp>
      <p:sp>
        <p:nvSpPr>
          <p:cNvPr id="18" name="Text 15"/>
          <p:cNvSpPr/>
          <p:nvPr/>
        </p:nvSpPr>
        <p:spPr>
          <a:xfrm>
            <a:off x="3348037" y="3825835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692" dirty="0"/>
          </a:p>
        </p:txBody>
      </p:sp>
      <p:sp>
        <p:nvSpPr>
          <p:cNvPr id="19" name="Text 16"/>
          <p:cNvSpPr/>
          <p:nvPr/>
        </p:nvSpPr>
        <p:spPr>
          <a:xfrm>
            <a:off x="5023009" y="3825835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692" dirty="0"/>
          </a:p>
        </p:txBody>
      </p:sp>
      <p:sp>
        <p:nvSpPr>
          <p:cNvPr id="20" name="Text 17"/>
          <p:cNvSpPr/>
          <p:nvPr/>
        </p:nvSpPr>
        <p:spPr>
          <a:xfrm>
            <a:off x="6697980" y="3825835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PK</a:t>
            </a:r>
            <a:endParaRPr lang="en-US" sz="1692" dirty="0"/>
          </a:p>
        </p:txBody>
      </p:sp>
      <p:sp>
        <p:nvSpPr>
          <p:cNvPr id="21" name="Text 18"/>
          <p:cNvSpPr/>
          <p:nvPr/>
        </p:nvSpPr>
        <p:spPr>
          <a:xfrm>
            <a:off x="8372951" y="3825835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22" name="Text 19"/>
          <p:cNvSpPr/>
          <p:nvPr/>
        </p:nvSpPr>
        <p:spPr>
          <a:xfrm>
            <a:off x="10047923" y="3825835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23" name="Text 20"/>
          <p:cNvSpPr/>
          <p:nvPr/>
        </p:nvSpPr>
        <p:spPr>
          <a:xfrm>
            <a:off x="11722894" y="3825835"/>
            <a:ext cx="124158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24" name="Shape 21"/>
          <p:cNvSpPr/>
          <p:nvPr/>
        </p:nvSpPr>
        <p:spPr>
          <a:xfrm>
            <a:off x="1454468" y="4306133"/>
            <a:ext cx="11724799" cy="616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1669256" y="4442579"/>
            <a:ext cx="124158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692" dirty="0"/>
          </a:p>
        </p:txBody>
      </p:sp>
      <p:sp>
        <p:nvSpPr>
          <p:cNvPr id="26" name="Text 23"/>
          <p:cNvSpPr/>
          <p:nvPr/>
        </p:nvSpPr>
        <p:spPr>
          <a:xfrm>
            <a:off x="3348037" y="4442579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692" dirty="0"/>
          </a:p>
        </p:txBody>
      </p:sp>
      <p:sp>
        <p:nvSpPr>
          <p:cNvPr id="27" name="Text 24"/>
          <p:cNvSpPr/>
          <p:nvPr/>
        </p:nvSpPr>
        <p:spPr>
          <a:xfrm>
            <a:off x="5023009" y="4442579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692" dirty="0"/>
          </a:p>
        </p:txBody>
      </p:sp>
      <p:sp>
        <p:nvSpPr>
          <p:cNvPr id="28" name="Text 25"/>
          <p:cNvSpPr/>
          <p:nvPr/>
        </p:nvSpPr>
        <p:spPr>
          <a:xfrm>
            <a:off x="6697980" y="4442579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29" name="Text 26"/>
          <p:cNvSpPr/>
          <p:nvPr/>
        </p:nvSpPr>
        <p:spPr>
          <a:xfrm>
            <a:off x="8372951" y="4442579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</a:t>
            </a:r>
            <a:endParaRPr lang="en-US" sz="1692" dirty="0"/>
          </a:p>
        </p:txBody>
      </p:sp>
      <p:sp>
        <p:nvSpPr>
          <p:cNvPr id="30" name="Text 27"/>
          <p:cNvSpPr/>
          <p:nvPr/>
        </p:nvSpPr>
        <p:spPr>
          <a:xfrm>
            <a:off x="10047923" y="4442579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</a:t>
            </a:r>
            <a:endParaRPr lang="en-US" sz="1692" dirty="0"/>
          </a:p>
        </p:txBody>
      </p:sp>
      <p:sp>
        <p:nvSpPr>
          <p:cNvPr id="31" name="Text 28"/>
          <p:cNvSpPr/>
          <p:nvPr/>
        </p:nvSpPr>
        <p:spPr>
          <a:xfrm>
            <a:off x="11722894" y="4442579"/>
            <a:ext cx="124158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692" dirty="0"/>
          </a:p>
        </p:txBody>
      </p:sp>
      <p:sp>
        <p:nvSpPr>
          <p:cNvPr id="32" name="Shape 29"/>
          <p:cNvSpPr/>
          <p:nvPr/>
        </p:nvSpPr>
        <p:spPr>
          <a:xfrm>
            <a:off x="1454468" y="4922877"/>
            <a:ext cx="11724799" cy="9605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1669256" y="5059323"/>
            <a:ext cx="124158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Version</a:t>
            </a:r>
            <a:endParaRPr lang="en-US" sz="1692" dirty="0"/>
          </a:p>
        </p:txBody>
      </p:sp>
      <p:sp>
        <p:nvSpPr>
          <p:cNvPr id="34" name="Text 31"/>
          <p:cNvSpPr/>
          <p:nvPr/>
        </p:nvSpPr>
        <p:spPr>
          <a:xfrm>
            <a:off x="3348037" y="5059323"/>
            <a:ext cx="1237774" cy="687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VARCHAR(50)</a:t>
            </a:r>
            <a:endParaRPr lang="en-US" sz="1692" dirty="0"/>
          </a:p>
        </p:txBody>
      </p:sp>
      <p:sp>
        <p:nvSpPr>
          <p:cNvPr id="35" name="Text 32"/>
          <p:cNvSpPr/>
          <p:nvPr/>
        </p:nvSpPr>
        <p:spPr>
          <a:xfrm>
            <a:off x="5023009" y="5059323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692" dirty="0"/>
          </a:p>
        </p:txBody>
      </p:sp>
      <p:sp>
        <p:nvSpPr>
          <p:cNvPr id="36" name="Text 33"/>
          <p:cNvSpPr/>
          <p:nvPr/>
        </p:nvSpPr>
        <p:spPr>
          <a:xfrm>
            <a:off x="6697980" y="5059323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37" name="Text 34"/>
          <p:cNvSpPr/>
          <p:nvPr/>
        </p:nvSpPr>
        <p:spPr>
          <a:xfrm>
            <a:off x="8372951" y="5059323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38" name="Text 35"/>
          <p:cNvSpPr/>
          <p:nvPr/>
        </p:nvSpPr>
        <p:spPr>
          <a:xfrm>
            <a:off x="10047923" y="5059323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39" name="Text 36"/>
          <p:cNvSpPr/>
          <p:nvPr/>
        </p:nvSpPr>
        <p:spPr>
          <a:xfrm>
            <a:off x="11722894" y="5059323"/>
            <a:ext cx="124158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40" name="Shape 37"/>
          <p:cNvSpPr/>
          <p:nvPr/>
        </p:nvSpPr>
        <p:spPr>
          <a:xfrm>
            <a:off x="1454468" y="5883473"/>
            <a:ext cx="11724799" cy="9605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8"/>
          <p:cNvSpPr/>
          <p:nvPr/>
        </p:nvSpPr>
        <p:spPr>
          <a:xfrm>
            <a:off x="1669256" y="6019919"/>
            <a:ext cx="1241584" cy="687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UpdateDescription</a:t>
            </a:r>
            <a:endParaRPr lang="en-US" sz="1692" dirty="0"/>
          </a:p>
        </p:txBody>
      </p:sp>
      <p:sp>
        <p:nvSpPr>
          <p:cNvPr id="42" name="Text 39"/>
          <p:cNvSpPr/>
          <p:nvPr/>
        </p:nvSpPr>
        <p:spPr>
          <a:xfrm>
            <a:off x="3348037" y="6019919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TEXT</a:t>
            </a:r>
            <a:endParaRPr lang="en-US" sz="1692" dirty="0"/>
          </a:p>
        </p:txBody>
      </p:sp>
      <p:sp>
        <p:nvSpPr>
          <p:cNvPr id="43" name="Text 40"/>
          <p:cNvSpPr/>
          <p:nvPr/>
        </p:nvSpPr>
        <p:spPr>
          <a:xfrm>
            <a:off x="5023009" y="6019919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692" dirty="0"/>
          </a:p>
        </p:txBody>
      </p:sp>
      <p:sp>
        <p:nvSpPr>
          <p:cNvPr id="44" name="Text 41"/>
          <p:cNvSpPr/>
          <p:nvPr/>
        </p:nvSpPr>
        <p:spPr>
          <a:xfrm>
            <a:off x="6697980" y="6019919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45" name="Text 42"/>
          <p:cNvSpPr/>
          <p:nvPr/>
        </p:nvSpPr>
        <p:spPr>
          <a:xfrm>
            <a:off x="8372951" y="6019919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46" name="Text 43"/>
          <p:cNvSpPr/>
          <p:nvPr/>
        </p:nvSpPr>
        <p:spPr>
          <a:xfrm>
            <a:off x="10047923" y="6019919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47" name="Text 44"/>
          <p:cNvSpPr/>
          <p:nvPr/>
        </p:nvSpPr>
        <p:spPr>
          <a:xfrm>
            <a:off x="11722894" y="6019919"/>
            <a:ext cx="124158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48" name="Shape 45"/>
          <p:cNvSpPr/>
          <p:nvPr/>
        </p:nvSpPr>
        <p:spPr>
          <a:xfrm>
            <a:off x="1454468" y="6844070"/>
            <a:ext cx="11724799" cy="616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9" name="Text 46"/>
          <p:cNvSpPr/>
          <p:nvPr/>
        </p:nvSpPr>
        <p:spPr>
          <a:xfrm>
            <a:off x="1669256" y="6980515"/>
            <a:ext cx="124158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UpdateDate</a:t>
            </a:r>
            <a:endParaRPr lang="en-US" sz="1692" dirty="0"/>
          </a:p>
        </p:txBody>
      </p:sp>
      <p:sp>
        <p:nvSpPr>
          <p:cNvPr id="50" name="Text 47"/>
          <p:cNvSpPr/>
          <p:nvPr/>
        </p:nvSpPr>
        <p:spPr>
          <a:xfrm>
            <a:off x="3348037" y="6980515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DATE</a:t>
            </a:r>
            <a:endParaRPr lang="en-US" sz="1692" dirty="0"/>
          </a:p>
        </p:txBody>
      </p:sp>
      <p:sp>
        <p:nvSpPr>
          <p:cNvPr id="51" name="Text 48"/>
          <p:cNvSpPr/>
          <p:nvPr/>
        </p:nvSpPr>
        <p:spPr>
          <a:xfrm>
            <a:off x="5023009" y="6980515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169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692" dirty="0"/>
          </a:p>
        </p:txBody>
      </p:sp>
      <p:sp>
        <p:nvSpPr>
          <p:cNvPr id="52" name="Text 49"/>
          <p:cNvSpPr/>
          <p:nvPr/>
        </p:nvSpPr>
        <p:spPr>
          <a:xfrm>
            <a:off x="6697980" y="6980515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53" name="Text 50"/>
          <p:cNvSpPr/>
          <p:nvPr/>
        </p:nvSpPr>
        <p:spPr>
          <a:xfrm>
            <a:off x="8372951" y="6980515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54" name="Text 51"/>
          <p:cNvSpPr/>
          <p:nvPr/>
        </p:nvSpPr>
        <p:spPr>
          <a:xfrm>
            <a:off x="10047923" y="6980515"/>
            <a:ext cx="123777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endParaRPr lang="en-US" sz="1692" dirty="0"/>
          </a:p>
        </p:txBody>
      </p:sp>
      <p:sp>
        <p:nvSpPr>
          <p:cNvPr id="55" name="Text 52"/>
          <p:cNvSpPr/>
          <p:nvPr/>
        </p:nvSpPr>
        <p:spPr>
          <a:xfrm>
            <a:off x="11722894" y="6980515"/>
            <a:ext cx="124158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endParaRPr lang="en-US" sz="1692" dirty="0"/>
          </a:p>
        </p:txBody>
      </p:sp>
      <p:pic>
        <p:nvPicPr>
          <p:cNvPr id="57" name="오디오 56">
            <a:hlinkClick r:id="" action="ppaction://media"/>
            <a:extLst>
              <a:ext uri="{FF2B5EF4-FFF2-40B4-BE49-F238E27FC236}">
                <a16:creationId xmlns:a16="http://schemas.microsoft.com/office/drawing/2014/main" id="{762A65AA-B453-42CF-8A8B-E23A91256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6"/>
    </mc:Choice>
    <mc:Fallback>
      <p:transition spd="slow" advTm="3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99053" y="639604"/>
            <a:ext cx="5781318" cy="722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90"/>
              </a:lnSpc>
              <a:buNone/>
            </a:pPr>
            <a:r>
              <a:rPr lang="en-US" sz="455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명세서</a:t>
            </a:r>
            <a:endParaRPr lang="en-US" sz="4552" dirty="0"/>
          </a:p>
        </p:txBody>
      </p:sp>
      <p:sp>
        <p:nvSpPr>
          <p:cNvPr id="5" name="Text 2"/>
          <p:cNvSpPr/>
          <p:nvPr/>
        </p:nvSpPr>
        <p:spPr>
          <a:xfrm>
            <a:off x="999053" y="1709142"/>
            <a:ext cx="4099203" cy="433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4"/>
              </a:lnSpc>
              <a:buNone/>
            </a:pPr>
            <a:r>
              <a:rPr lang="en-US" sz="273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GameServer 테이블 명세서</a:t>
            </a:r>
            <a:endParaRPr lang="en-US" sz="2731" dirty="0"/>
          </a:p>
        </p:txBody>
      </p:sp>
      <p:sp>
        <p:nvSpPr>
          <p:cNvPr id="6" name="Shape 3"/>
          <p:cNvSpPr/>
          <p:nvPr/>
        </p:nvSpPr>
        <p:spPr>
          <a:xfrm>
            <a:off x="999053" y="2489478"/>
            <a:ext cx="12632293" cy="5100518"/>
          </a:xfrm>
          <a:prstGeom prst="roundRect">
            <a:avLst>
              <a:gd name="adj" fmla="val 20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006673" y="2497098"/>
            <a:ext cx="12620744" cy="6625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237893" y="2643426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열 이름</a:t>
            </a:r>
            <a:endParaRPr lang="en-US" sz="1821" dirty="0"/>
          </a:p>
        </p:txBody>
      </p:sp>
      <p:sp>
        <p:nvSpPr>
          <p:cNvPr id="9" name="Text 6"/>
          <p:cNvSpPr/>
          <p:nvPr/>
        </p:nvSpPr>
        <p:spPr>
          <a:xfrm>
            <a:off x="3044666" y="2643426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형식</a:t>
            </a:r>
            <a:endParaRPr lang="en-US" sz="1821" dirty="0"/>
          </a:p>
        </p:txBody>
      </p:sp>
      <p:sp>
        <p:nvSpPr>
          <p:cNvPr id="10" name="Text 7"/>
          <p:cNvSpPr/>
          <p:nvPr/>
        </p:nvSpPr>
        <p:spPr>
          <a:xfrm>
            <a:off x="4847630" y="2643426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NULL</a:t>
            </a:r>
            <a:endParaRPr lang="en-US" sz="1821" dirty="0"/>
          </a:p>
        </p:txBody>
      </p:sp>
      <p:sp>
        <p:nvSpPr>
          <p:cNvPr id="11" name="Text 8"/>
          <p:cNvSpPr/>
          <p:nvPr/>
        </p:nvSpPr>
        <p:spPr>
          <a:xfrm>
            <a:off x="6650593" y="2643426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기본키</a:t>
            </a:r>
            <a:endParaRPr lang="en-US" sz="1821" dirty="0"/>
          </a:p>
        </p:txBody>
      </p:sp>
      <p:sp>
        <p:nvSpPr>
          <p:cNvPr id="12" name="Text 9"/>
          <p:cNvSpPr/>
          <p:nvPr/>
        </p:nvSpPr>
        <p:spPr>
          <a:xfrm>
            <a:off x="8453557" y="2643426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외래키</a:t>
            </a:r>
            <a:endParaRPr lang="en-US" sz="1821" dirty="0"/>
          </a:p>
        </p:txBody>
      </p:sp>
      <p:sp>
        <p:nvSpPr>
          <p:cNvPr id="13" name="Text 10"/>
          <p:cNvSpPr/>
          <p:nvPr/>
        </p:nvSpPr>
        <p:spPr>
          <a:xfrm>
            <a:off x="10256520" y="2643426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테이블</a:t>
            </a:r>
            <a:endParaRPr lang="en-US" sz="1821" dirty="0"/>
          </a:p>
        </p:txBody>
      </p:sp>
      <p:sp>
        <p:nvSpPr>
          <p:cNvPr id="14" name="Text 11"/>
          <p:cNvSpPr/>
          <p:nvPr/>
        </p:nvSpPr>
        <p:spPr>
          <a:xfrm>
            <a:off x="12059483" y="2643426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열 이름</a:t>
            </a:r>
            <a:endParaRPr lang="en-US" sz="1821" dirty="0"/>
          </a:p>
        </p:txBody>
      </p:sp>
      <p:sp>
        <p:nvSpPr>
          <p:cNvPr id="15" name="Shape 12"/>
          <p:cNvSpPr/>
          <p:nvPr/>
        </p:nvSpPr>
        <p:spPr>
          <a:xfrm>
            <a:off x="1006673" y="3159681"/>
            <a:ext cx="12620744" cy="6625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237893" y="3306008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ServerID</a:t>
            </a:r>
            <a:endParaRPr lang="en-US" sz="1821" dirty="0"/>
          </a:p>
        </p:txBody>
      </p:sp>
      <p:sp>
        <p:nvSpPr>
          <p:cNvPr id="17" name="Text 14"/>
          <p:cNvSpPr/>
          <p:nvPr/>
        </p:nvSpPr>
        <p:spPr>
          <a:xfrm>
            <a:off x="3044666" y="3306008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821" dirty="0"/>
          </a:p>
        </p:txBody>
      </p:sp>
      <p:sp>
        <p:nvSpPr>
          <p:cNvPr id="18" name="Text 15"/>
          <p:cNvSpPr/>
          <p:nvPr/>
        </p:nvSpPr>
        <p:spPr>
          <a:xfrm>
            <a:off x="4847630" y="3306008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21" dirty="0"/>
          </a:p>
        </p:txBody>
      </p:sp>
      <p:sp>
        <p:nvSpPr>
          <p:cNvPr id="19" name="Text 16"/>
          <p:cNvSpPr/>
          <p:nvPr/>
        </p:nvSpPr>
        <p:spPr>
          <a:xfrm>
            <a:off x="6650593" y="3306008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PK</a:t>
            </a:r>
            <a:endParaRPr lang="en-US" sz="1821" dirty="0"/>
          </a:p>
        </p:txBody>
      </p:sp>
      <p:sp>
        <p:nvSpPr>
          <p:cNvPr id="20" name="Text 17"/>
          <p:cNvSpPr/>
          <p:nvPr/>
        </p:nvSpPr>
        <p:spPr>
          <a:xfrm>
            <a:off x="8453557" y="3306008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21" name="Text 18"/>
          <p:cNvSpPr/>
          <p:nvPr/>
        </p:nvSpPr>
        <p:spPr>
          <a:xfrm>
            <a:off x="10256520" y="3306008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22" name="Text 19"/>
          <p:cNvSpPr/>
          <p:nvPr/>
        </p:nvSpPr>
        <p:spPr>
          <a:xfrm>
            <a:off x="12059483" y="3306008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23" name="Shape 20"/>
          <p:cNvSpPr/>
          <p:nvPr/>
        </p:nvSpPr>
        <p:spPr>
          <a:xfrm>
            <a:off x="1006673" y="3822263"/>
            <a:ext cx="12620744" cy="6625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237893" y="3968591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821" dirty="0"/>
          </a:p>
        </p:txBody>
      </p:sp>
      <p:sp>
        <p:nvSpPr>
          <p:cNvPr id="25" name="Text 22"/>
          <p:cNvSpPr/>
          <p:nvPr/>
        </p:nvSpPr>
        <p:spPr>
          <a:xfrm>
            <a:off x="3044666" y="396859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821" dirty="0"/>
          </a:p>
        </p:txBody>
      </p:sp>
      <p:sp>
        <p:nvSpPr>
          <p:cNvPr id="26" name="Text 23"/>
          <p:cNvSpPr/>
          <p:nvPr/>
        </p:nvSpPr>
        <p:spPr>
          <a:xfrm>
            <a:off x="4847630" y="396859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21" dirty="0"/>
          </a:p>
        </p:txBody>
      </p:sp>
      <p:sp>
        <p:nvSpPr>
          <p:cNvPr id="27" name="Text 24"/>
          <p:cNvSpPr/>
          <p:nvPr/>
        </p:nvSpPr>
        <p:spPr>
          <a:xfrm>
            <a:off x="6650593" y="396859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28" name="Text 25"/>
          <p:cNvSpPr/>
          <p:nvPr/>
        </p:nvSpPr>
        <p:spPr>
          <a:xfrm>
            <a:off x="8453557" y="396859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</a:t>
            </a:r>
            <a:endParaRPr lang="en-US" sz="1821" dirty="0"/>
          </a:p>
        </p:txBody>
      </p:sp>
      <p:sp>
        <p:nvSpPr>
          <p:cNvPr id="29" name="Text 26"/>
          <p:cNvSpPr/>
          <p:nvPr/>
        </p:nvSpPr>
        <p:spPr>
          <a:xfrm>
            <a:off x="10256520" y="3968591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</a:t>
            </a:r>
            <a:endParaRPr lang="en-US" sz="1821" dirty="0"/>
          </a:p>
        </p:txBody>
      </p:sp>
      <p:sp>
        <p:nvSpPr>
          <p:cNvPr id="30" name="Text 27"/>
          <p:cNvSpPr/>
          <p:nvPr/>
        </p:nvSpPr>
        <p:spPr>
          <a:xfrm>
            <a:off x="12059483" y="3968591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821" dirty="0"/>
          </a:p>
        </p:txBody>
      </p:sp>
      <p:sp>
        <p:nvSpPr>
          <p:cNvPr id="31" name="Shape 28"/>
          <p:cNvSpPr/>
          <p:nvPr/>
        </p:nvSpPr>
        <p:spPr>
          <a:xfrm>
            <a:off x="1006673" y="4484846"/>
            <a:ext cx="12620744" cy="10325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1237893" y="4631174"/>
            <a:ext cx="1336715" cy="7398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ServerName</a:t>
            </a:r>
            <a:endParaRPr lang="en-US" sz="1821" dirty="0"/>
          </a:p>
        </p:txBody>
      </p:sp>
      <p:sp>
        <p:nvSpPr>
          <p:cNvPr id="33" name="Text 30"/>
          <p:cNvSpPr/>
          <p:nvPr/>
        </p:nvSpPr>
        <p:spPr>
          <a:xfrm>
            <a:off x="3044666" y="4631174"/>
            <a:ext cx="1332905" cy="7398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VARCHAR(50)</a:t>
            </a:r>
            <a:endParaRPr lang="en-US" sz="1821" dirty="0"/>
          </a:p>
        </p:txBody>
      </p:sp>
      <p:sp>
        <p:nvSpPr>
          <p:cNvPr id="34" name="Text 31"/>
          <p:cNvSpPr/>
          <p:nvPr/>
        </p:nvSpPr>
        <p:spPr>
          <a:xfrm>
            <a:off x="4847630" y="463117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21" dirty="0"/>
          </a:p>
        </p:txBody>
      </p:sp>
      <p:sp>
        <p:nvSpPr>
          <p:cNvPr id="35" name="Text 32"/>
          <p:cNvSpPr/>
          <p:nvPr/>
        </p:nvSpPr>
        <p:spPr>
          <a:xfrm>
            <a:off x="6650593" y="463117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36" name="Text 33"/>
          <p:cNvSpPr/>
          <p:nvPr/>
        </p:nvSpPr>
        <p:spPr>
          <a:xfrm>
            <a:off x="8453557" y="463117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37" name="Text 34"/>
          <p:cNvSpPr/>
          <p:nvPr/>
        </p:nvSpPr>
        <p:spPr>
          <a:xfrm>
            <a:off x="10256520" y="463117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38" name="Text 35"/>
          <p:cNvSpPr/>
          <p:nvPr/>
        </p:nvSpPr>
        <p:spPr>
          <a:xfrm>
            <a:off x="12059483" y="4631174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39" name="Shape 36"/>
          <p:cNvSpPr/>
          <p:nvPr/>
        </p:nvSpPr>
        <p:spPr>
          <a:xfrm>
            <a:off x="1006673" y="5517356"/>
            <a:ext cx="12620744" cy="10325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1237893" y="5663684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Location</a:t>
            </a:r>
            <a:endParaRPr lang="en-US" sz="1821" dirty="0"/>
          </a:p>
        </p:txBody>
      </p:sp>
      <p:sp>
        <p:nvSpPr>
          <p:cNvPr id="41" name="Text 38"/>
          <p:cNvSpPr/>
          <p:nvPr/>
        </p:nvSpPr>
        <p:spPr>
          <a:xfrm>
            <a:off x="3044666" y="5663684"/>
            <a:ext cx="1332905" cy="7398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VARCHAR(50)</a:t>
            </a:r>
            <a:endParaRPr lang="en-US" sz="1821" dirty="0"/>
          </a:p>
        </p:txBody>
      </p:sp>
      <p:sp>
        <p:nvSpPr>
          <p:cNvPr id="42" name="Text 39"/>
          <p:cNvSpPr/>
          <p:nvPr/>
        </p:nvSpPr>
        <p:spPr>
          <a:xfrm>
            <a:off x="4847630" y="566368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21" dirty="0"/>
          </a:p>
        </p:txBody>
      </p:sp>
      <p:sp>
        <p:nvSpPr>
          <p:cNvPr id="43" name="Text 40"/>
          <p:cNvSpPr/>
          <p:nvPr/>
        </p:nvSpPr>
        <p:spPr>
          <a:xfrm>
            <a:off x="6650593" y="566368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44" name="Text 41"/>
          <p:cNvSpPr/>
          <p:nvPr/>
        </p:nvSpPr>
        <p:spPr>
          <a:xfrm>
            <a:off x="8453557" y="566368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45" name="Text 42"/>
          <p:cNvSpPr/>
          <p:nvPr/>
        </p:nvSpPr>
        <p:spPr>
          <a:xfrm>
            <a:off x="10256520" y="566368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46" name="Text 43"/>
          <p:cNvSpPr/>
          <p:nvPr/>
        </p:nvSpPr>
        <p:spPr>
          <a:xfrm>
            <a:off x="12059483" y="5663684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47" name="Shape 44"/>
          <p:cNvSpPr/>
          <p:nvPr/>
        </p:nvSpPr>
        <p:spPr>
          <a:xfrm>
            <a:off x="1006673" y="6549866"/>
            <a:ext cx="12620744" cy="10325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8" name="Text 45"/>
          <p:cNvSpPr/>
          <p:nvPr/>
        </p:nvSpPr>
        <p:spPr>
          <a:xfrm>
            <a:off x="1237893" y="6696194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Status</a:t>
            </a:r>
            <a:endParaRPr lang="en-US" sz="1821" dirty="0"/>
          </a:p>
        </p:txBody>
      </p:sp>
      <p:sp>
        <p:nvSpPr>
          <p:cNvPr id="49" name="Text 46"/>
          <p:cNvSpPr/>
          <p:nvPr/>
        </p:nvSpPr>
        <p:spPr>
          <a:xfrm>
            <a:off x="3044666" y="6696194"/>
            <a:ext cx="1332905" cy="7398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VARCHAR(50)</a:t>
            </a:r>
            <a:endParaRPr lang="en-US" sz="1821" dirty="0"/>
          </a:p>
        </p:txBody>
      </p:sp>
      <p:sp>
        <p:nvSpPr>
          <p:cNvPr id="50" name="Text 47"/>
          <p:cNvSpPr/>
          <p:nvPr/>
        </p:nvSpPr>
        <p:spPr>
          <a:xfrm>
            <a:off x="4847630" y="669619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r>
              <a:rPr lang="en-US" sz="182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21" dirty="0"/>
          </a:p>
        </p:txBody>
      </p:sp>
      <p:sp>
        <p:nvSpPr>
          <p:cNvPr id="51" name="Text 48"/>
          <p:cNvSpPr/>
          <p:nvPr/>
        </p:nvSpPr>
        <p:spPr>
          <a:xfrm>
            <a:off x="6650593" y="669619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52" name="Text 49"/>
          <p:cNvSpPr/>
          <p:nvPr/>
        </p:nvSpPr>
        <p:spPr>
          <a:xfrm>
            <a:off x="8453557" y="669619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53" name="Text 50"/>
          <p:cNvSpPr/>
          <p:nvPr/>
        </p:nvSpPr>
        <p:spPr>
          <a:xfrm>
            <a:off x="10256520" y="6696194"/>
            <a:ext cx="133290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sp>
        <p:nvSpPr>
          <p:cNvPr id="54" name="Text 51"/>
          <p:cNvSpPr/>
          <p:nvPr/>
        </p:nvSpPr>
        <p:spPr>
          <a:xfrm>
            <a:off x="12059483" y="6696194"/>
            <a:ext cx="1336715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3"/>
              </a:lnSpc>
              <a:buNone/>
            </a:pPr>
            <a:endParaRPr lang="en-US" sz="1821" dirty="0"/>
          </a:p>
        </p:txBody>
      </p:sp>
      <p:pic>
        <p:nvPicPr>
          <p:cNvPr id="56" name="오디오 55">
            <a:hlinkClick r:id="" action="ppaction://media"/>
            <a:extLst>
              <a:ext uri="{FF2B5EF4-FFF2-40B4-BE49-F238E27FC236}">
                <a16:creationId xmlns:a16="http://schemas.microsoft.com/office/drawing/2014/main" id="{E2A8FD89-BBE1-7822-28F8-2B1BD1503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3"/>
    </mc:Choice>
    <mc:Fallback>
      <p:transition spd="slow" advTm="3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58704" y="816769"/>
            <a:ext cx="5726668" cy="715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37"/>
              </a:lnSpc>
              <a:buNone/>
            </a:pPr>
            <a:r>
              <a:rPr lang="en-US" sz="4509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명세서</a:t>
            </a:r>
            <a:endParaRPr lang="en-US" sz="4509" dirty="0"/>
          </a:p>
        </p:txBody>
      </p:sp>
      <p:sp>
        <p:nvSpPr>
          <p:cNvPr id="5" name="Text 2"/>
          <p:cNvSpPr/>
          <p:nvPr/>
        </p:nvSpPr>
        <p:spPr>
          <a:xfrm>
            <a:off x="1058704" y="1876068"/>
            <a:ext cx="3693676" cy="4294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82"/>
              </a:lnSpc>
              <a:buNone/>
            </a:pPr>
            <a:r>
              <a:rPr lang="en-US" sz="270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Developer 테이블 명세서</a:t>
            </a:r>
            <a:endParaRPr lang="en-US" sz="2706" dirty="0"/>
          </a:p>
        </p:txBody>
      </p:sp>
      <p:sp>
        <p:nvSpPr>
          <p:cNvPr id="6" name="Shape 3"/>
          <p:cNvSpPr/>
          <p:nvPr/>
        </p:nvSpPr>
        <p:spPr>
          <a:xfrm>
            <a:off x="1058704" y="2649022"/>
            <a:ext cx="12512993" cy="4763691"/>
          </a:xfrm>
          <a:prstGeom prst="roundRect">
            <a:avLst>
              <a:gd name="adj" fmla="val 21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066324" y="2656642"/>
            <a:ext cx="12501443" cy="6565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295995" y="2801660"/>
            <a:ext cx="132409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열 이름</a:t>
            </a:r>
            <a:endParaRPr lang="en-US" sz="1804" dirty="0"/>
          </a:p>
        </p:txBody>
      </p:sp>
      <p:sp>
        <p:nvSpPr>
          <p:cNvPr id="9" name="Text 6"/>
          <p:cNvSpPr/>
          <p:nvPr/>
        </p:nvSpPr>
        <p:spPr>
          <a:xfrm>
            <a:off x="3085624" y="280166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형식</a:t>
            </a:r>
            <a:endParaRPr lang="en-US" sz="1804" dirty="0"/>
          </a:p>
        </p:txBody>
      </p:sp>
      <p:sp>
        <p:nvSpPr>
          <p:cNvPr id="10" name="Text 7"/>
          <p:cNvSpPr/>
          <p:nvPr/>
        </p:nvSpPr>
        <p:spPr>
          <a:xfrm>
            <a:off x="4871442" y="280166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NULL</a:t>
            </a:r>
            <a:endParaRPr lang="en-US" sz="1804" dirty="0"/>
          </a:p>
        </p:txBody>
      </p:sp>
      <p:sp>
        <p:nvSpPr>
          <p:cNvPr id="11" name="Text 8"/>
          <p:cNvSpPr/>
          <p:nvPr/>
        </p:nvSpPr>
        <p:spPr>
          <a:xfrm>
            <a:off x="6657261" y="280166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기본키</a:t>
            </a:r>
            <a:endParaRPr lang="en-US" sz="1804" dirty="0"/>
          </a:p>
        </p:txBody>
      </p:sp>
      <p:sp>
        <p:nvSpPr>
          <p:cNvPr id="12" name="Text 9"/>
          <p:cNvSpPr/>
          <p:nvPr/>
        </p:nvSpPr>
        <p:spPr>
          <a:xfrm>
            <a:off x="8443079" y="280166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외래키</a:t>
            </a:r>
            <a:endParaRPr lang="en-US" sz="1804" dirty="0"/>
          </a:p>
        </p:txBody>
      </p:sp>
      <p:sp>
        <p:nvSpPr>
          <p:cNvPr id="13" name="Text 10"/>
          <p:cNvSpPr/>
          <p:nvPr/>
        </p:nvSpPr>
        <p:spPr>
          <a:xfrm>
            <a:off x="10228898" y="280166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테이블</a:t>
            </a:r>
            <a:endParaRPr lang="en-US" sz="1804" dirty="0"/>
          </a:p>
        </p:txBody>
      </p:sp>
      <p:sp>
        <p:nvSpPr>
          <p:cNvPr id="14" name="Text 11"/>
          <p:cNvSpPr/>
          <p:nvPr/>
        </p:nvSpPr>
        <p:spPr>
          <a:xfrm>
            <a:off x="12014716" y="2801660"/>
            <a:ext cx="132409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열 이름</a:t>
            </a:r>
            <a:endParaRPr lang="en-US" sz="1804" dirty="0"/>
          </a:p>
        </p:txBody>
      </p:sp>
      <p:sp>
        <p:nvSpPr>
          <p:cNvPr id="15" name="Shape 12"/>
          <p:cNvSpPr/>
          <p:nvPr/>
        </p:nvSpPr>
        <p:spPr>
          <a:xfrm>
            <a:off x="1066324" y="3313152"/>
            <a:ext cx="12501443" cy="10229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295995" y="3458170"/>
            <a:ext cx="1324094" cy="732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DeveloperID</a:t>
            </a:r>
            <a:endParaRPr lang="en-US" sz="1804" dirty="0"/>
          </a:p>
        </p:txBody>
      </p:sp>
      <p:sp>
        <p:nvSpPr>
          <p:cNvPr id="17" name="Text 14"/>
          <p:cNvSpPr/>
          <p:nvPr/>
        </p:nvSpPr>
        <p:spPr>
          <a:xfrm>
            <a:off x="3085624" y="345817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804" dirty="0"/>
          </a:p>
        </p:txBody>
      </p:sp>
      <p:sp>
        <p:nvSpPr>
          <p:cNvPr id="18" name="Text 15"/>
          <p:cNvSpPr/>
          <p:nvPr/>
        </p:nvSpPr>
        <p:spPr>
          <a:xfrm>
            <a:off x="4871442" y="345817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04" dirty="0"/>
          </a:p>
        </p:txBody>
      </p:sp>
      <p:sp>
        <p:nvSpPr>
          <p:cNvPr id="19" name="Text 16"/>
          <p:cNvSpPr/>
          <p:nvPr/>
        </p:nvSpPr>
        <p:spPr>
          <a:xfrm>
            <a:off x="6657261" y="345817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PK</a:t>
            </a:r>
            <a:endParaRPr lang="en-US" sz="1804" dirty="0"/>
          </a:p>
        </p:txBody>
      </p:sp>
      <p:sp>
        <p:nvSpPr>
          <p:cNvPr id="20" name="Text 17"/>
          <p:cNvSpPr/>
          <p:nvPr/>
        </p:nvSpPr>
        <p:spPr>
          <a:xfrm>
            <a:off x="8443079" y="345817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21" name="Text 18"/>
          <p:cNvSpPr/>
          <p:nvPr/>
        </p:nvSpPr>
        <p:spPr>
          <a:xfrm>
            <a:off x="10228898" y="345817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22" name="Text 19"/>
          <p:cNvSpPr/>
          <p:nvPr/>
        </p:nvSpPr>
        <p:spPr>
          <a:xfrm>
            <a:off x="12014716" y="3458170"/>
            <a:ext cx="132409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23" name="Shape 20"/>
          <p:cNvSpPr/>
          <p:nvPr/>
        </p:nvSpPr>
        <p:spPr>
          <a:xfrm>
            <a:off x="1066324" y="4336137"/>
            <a:ext cx="12501443" cy="10229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295995" y="4481155"/>
            <a:ext cx="1324094" cy="732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DeveloperName</a:t>
            </a:r>
            <a:endParaRPr lang="en-US" sz="1804" dirty="0"/>
          </a:p>
        </p:txBody>
      </p:sp>
      <p:sp>
        <p:nvSpPr>
          <p:cNvPr id="25" name="Text 22"/>
          <p:cNvSpPr/>
          <p:nvPr/>
        </p:nvSpPr>
        <p:spPr>
          <a:xfrm>
            <a:off x="3085624" y="4481155"/>
            <a:ext cx="1320284" cy="732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VARCHAR(50)</a:t>
            </a:r>
            <a:endParaRPr lang="en-US" sz="1804" dirty="0"/>
          </a:p>
        </p:txBody>
      </p:sp>
      <p:sp>
        <p:nvSpPr>
          <p:cNvPr id="26" name="Text 23"/>
          <p:cNvSpPr/>
          <p:nvPr/>
        </p:nvSpPr>
        <p:spPr>
          <a:xfrm>
            <a:off x="4871442" y="4481155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04" dirty="0"/>
          </a:p>
        </p:txBody>
      </p:sp>
      <p:sp>
        <p:nvSpPr>
          <p:cNvPr id="27" name="Text 24"/>
          <p:cNvSpPr/>
          <p:nvPr/>
        </p:nvSpPr>
        <p:spPr>
          <a:xfrm>
            <a:off x="6657261" y="4481155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28" name="Text 25"/>
          <p:cNvSpPr/>
          <p:nvPr/>
        </p:nvSpPr>
        <p:spPr>
          <a:xfrm>
            <a:off x="8443079" y="4481155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29" name="Text 26"/>
          <p:cNvSpPr/>
          <p:nvPr/>
        </p:nvSpPr>
        <p:spPr>
          <a:xfrm>
            <a:off x="10228898" y="4481155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30" name="Text 27"/>
          <p:cNvSpPr/>
          <p:nvPr/>
        </p:nvSpPr>
        <p:spPr>
          <a:xfrm>
            <a:off x="12014716" y="4481155"/>
            <a:ext cx="132409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31" name="Shape 28"/>
          <p:cNvSpPr/>
          <p:nvPr/>
        </p:nvSpPr>
        <p:spPr>
          <a:xfrm>
            <a:off x="1066324" y="5359122"/>
            <a:ext cx="12501443" cy="10229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1295995" y="5504140"/>
            <a:ext cx="1324094" cy="732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EstablishmentDate</a:t>
            </a:r>
            <a:endParaRPr lang="en-US" sz="1804" dirty="0"/>
          </a:p>
        </p:txBody>
      </p:sp>
      <p:sp>
        <p:nvSpPr>
          <p:cNvPr id="33" name="Text 30"/>
          <p:cNvSpPr/>
          <p:nvPr/>
        </p:nvSpPr>
        <p:spPr>
          <a:xfrm>
            <a:off x="3085624" y="550414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DATE</a:t>
            </a:r>
            <a:endParaRPr lang="en-US" sz="1804" dirty="0"/>
          </a:p>
        </p:txBody>
      </p:sp>
      <p:sp>
        <p:nvSpPr>
          <p:cNvPr id="34" name="Text 31"/>
          <p:cNvSpPr/>
          <p:nvPr/>
        </p:nvSpPr>
        <p:spPr>
          <a:xfrm>
            <a:off x="4871442" y="550414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04" dirty="0"/>
          </a:p>
        </p:txBody>
      </p:sp>
      <p:sp>
        <p:nvSpPr>
          <p:cNvPr id="35" name="Text 32"/>
          <p:cNvSpPr/>
          <p:nvPr/>
        </p:nvSpPr>
        <p:spPr>
          <a:xfrm>
            <a:off x="6657261" y="550414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36" name="Text 33"/>
          <p:cNvSpPr/>
          <p:nvPr/>
        </p:nvSpPr>
        <p:spPr>
          <a:xfrm>
            <a:off x="8443079" y="550414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37" name="Text 34"/>
          <p:cNvSpPr/>
          <p:nvPr/>
        </p:nvSpPr>
        <p:spPr>
          <a:xfrm>
            <a:off x="10228898" y="5504140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38" name="Text 35"/>
          <p:cNvSpPr/>
          <p:nvPr/>
        </p:nvSpPr>
        <p:spPr>
          <a:xfrm>
            <a:off x="12014716" y="5504140"/>
            <a:ext cx="132409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39" name="Shape 36"/>
          <p:cNvSpPr/>
          <p:nvPr/>
        </p:nvSpPr>
        <p:spPr>
          <a:xfrm>
            <a:off x="1066324" y="6382107"/>
            <a:ext cx="12501443" cy="10229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1295995" y="6527125"/>
            <a:ext cx="1324094" cy="732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HeadquartersLocation</a:t>
            </a:r>
            <a:endParaRPr lang="en-US" sz="1804" dirty="0"/>
          </a:p>
        </p:txBody>
      </p:sp>
      <p:sp>
        <p:nvSpPr>
          <p:cNvPr id="41" name="Text 38"/>
          <p:cNvSpPr/>
          <p:nvPr/>
        </p:nvSpPr>
        <p:spPr>
          <a:xfrm>
            <a:off x="3085624" y="6527125"/>
            <a:ext cx="1320284" cy="732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VARCHAR(50)</a:t>
            </a:r>
            <a:endParaRPr lang="en-US" sz="1804" dirty="0"/>
          </a:p>
        </p:txBody>
      </p:sp>
      <p:sp>
        <p:nvSpPr>
          <p:cNvPr id="42" name="Text 39"/>
          <p:cNvSpPr/>
          <p:nvPr/>
        </p:nvSpPr>
        <p:spPr>
          <a:xfrm>
            <a:off x="4871442" y="6527125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r>
              <a:rPr lang="en-US" sz="180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804" dirty="0"/>
          </a:p>
        </p:txBody>
      </p:sp>
      <p:sp>
        <p:nvSpPr>
          <p:cNvPr id="43" name="Text 40"/>
          <p:cNvSpPr/>
          <p:nvPr/>
        </p:nvSpPr>
        <p:spPr>
          <a:xfrm>
            <a:off x="6657261" y="6527125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44" name="Text 41"/>
          <p:cNvSpPr/>
          <p:nvPr/>
        </p:nvSpPr>
        <p:spPr>
          <a:xfrm>
            <a:off x="8443079" y="6527125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45" name="Text 42"/>
          <p:cNvSpPr/>
          <p:nvPr/>
        </p:nvSpPr>
        <p:spPr>
          <a:xfrm>
            <a:off x="10228898" y="6527125"/>
            <a:ext cx="132028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endParaRPr lang="en-US" sz="1804" dirty="0"/>
          </a:p>
        </p:txBody>
      </p:sp>
      <p:sp>
        <p:nvSpPr>
          <p:cNvPr id="46" name="Text 43"/>
          <p:cNvSpPr/>
          <p:nvPr/>
        </p:nvSpPr>
        <p:spPr>
          <a:xfrm>
            <a:off x="12014716" y="6527125"/>
            <a:ext cx="1324094" cy="366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6"/>
              </a:lnSpc>
              <a:buNone/>
            </a:pPr>
            <a:endParaRPr lang="en-US" sz="1804" dirty="0"/>
          </a:p>
        </p:txBody>
      </p:sp>
      <p:pic>
        <p:nvPicPr>
          <p:cNvPr id="48" name="오디오 47">
            <a:hlinkClick r:id="" action="ppaction://media"/>
            <a:extLst>
              <a:ext uri="{FF2B5EF4-FFF2-40B4-BE49-F238E27FC236}">
                <a16:creationId xmlns:a16="http://schemas.microsoft.com/office/drawing/2014/main" id="{6C2084AD-3C9D-D614-613B-9225DA59B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6"/>
    </mc:Choice>
    <mc:Fallback>
      <p:transition spd="slow" advTm="3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79498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명세서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1936790"/>
            <a:ext cx="4468297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GameReview 테이블 명세서</a:t>
            </a:r>
            <a:endParaRPr lang="en-US" sz="2916" dirty="0"/>
          </a:p>
        </p:txBody>
      </p:sp>
      <p:sp>
        <p:nvSpPr>
          <p:cNvPr id="6" name="Shape 3"/>
          <p:cNvSpPr/>
          <p:nvPr/>
        </p:nvSpPr>
        <p:spPr>
          <a:xfrm>
            <a:off x="864037" y="2769870"/>
            <a:ext cx="12902327" cy="4664631"/>
          </a:xfrm>
          <a:prstGeom prst="roundRect">
            <a:avLst>
              <a:gd name="adj" fmla="val 238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79277" y="2785110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26808" y="2940844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열 이름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2969895" y="294084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형식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4809173" y="294084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NULL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6648450" y="294084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PK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8487728" y="294084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10327005" y="294084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테이블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2166283" y="2940844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 열 이름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879277" y="3491627"/>
            <a:ext cx="1287565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6808" y="3647361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ReviewID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2969895" y="36473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4809173" y="36473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6648450" y="36473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PK</a:t>
            </a:r>
            <a:endParaRPr lang="en-US" sz="1944" dirty="0"/>
          </a:p>
        </p:txBody>
      </p:sp>
      <p:sp>
        <p:nvSpPr>
          <p:cNvPr id="20" name="Text 17"/>
          <p:cNvSpPr/>
          <p:nvPr/>
        </p:nvSpPr>
        <p:spPr>
          <a:xfrm>
            <a:off x="8487728" y="36473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10327005" y="364736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12166283" y="3647361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3" name="Shape 20"/>
          <p:cNvSpPr/>
          <p:nvPr/>
        </p:nvSpPr>
        <p:spPr>
          <a:xfrm>
            <a:off x="879277" y="4198144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126808" y="4353878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944" dirty="0"/>
          </a:p>
        </p:txBody>
      </p:sp>
      <p:sp>
        <p:nvSpPr>
          <p:cNvPr id="25" name="Text 22"/>
          <p:cNvSpPr/>
          <p:nvPr/>
        </p:nvSpPr>
        <p:spPr>
          <a:xfrm>
            <a:off x="2969895" y="43538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26" name="Text 23"/>
          <p:cNvSpPr/>
          <p:nvPr/>
        </p:nvSpPr>
        <p:spPr>
          <a:xfrm>
            <a:off x="4809173" y="43538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27" name="Text 24"/>
          <p:cNvSpPr/>
          <p:nvPr/>
        </p:nvSpPr>
        <p:spPr>
          <a:xfrm>
            <a:off x="6648450" y="43538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8" name="Text 25"/>
          <p:cNvSpPr/>
          <p:nvPr/>
        </p:nvSpPr>
        <p:spPr>
          <a:xfrm>
            <a:off x="8487728" y="43538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</a:t>
            </a:r>
            <a:endParaRPr lang="en-US" sz="1944" dirty="0"/>
          </a:p>
        </p:txBody>
      </p:sp>
      <p:sp>
        <p:nvSpPr>
          <p:cNvPr id="29" name="Text 26"/>
          <p:cNvSpPr/>
          <p:nvPr/>
        </p:nvSpPr>
        <p:spPr>
          <a:xfrm>
            <a:off x="10327005" y="435387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</a:t>
            </a:r>
            <a:endParaRPr lang="en-US" sz="1944" dirty="0"/>
          </a:p>
        </p:txBody>
      </p:sp>
      <p:sp>
        <p:nvSpPr>
          <p:cNvPr id="30" name="Text 27"/>
          <p:cNvSpPr/>
          <p:nvPr/>
        </p:nvSpPr>
        <p:spPr>
          <a:xfrm>
            <a:off x="12166283" y="4353878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GameID</a:t>
            </a:r>
            <a:endParaRPr lang="en-US" sz="1944" dirty="0"/>
          </a:p>
        </p:txBody>
      </p:sp>
      <p:sp>
        <p:nvSpPr>
          <p:cNvPr id="31" name="Shape 28"/>
          <p:cNvSpPr/>
          <p:nvPr/>
        </p:nvSpPr>
        <p:spPr>
          <a:xfrm>
            <a:off x="879277" y="4904661"/>
            <a:ext cx="1287565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1126808" y="5060394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UserID</a:t>
            </a:r>
            <a:endParaRPr lang="en-US" sz="1944" dirty="0"/>
          </a:p>
        </p:txBody>
      </p:sp>
      <p:sp>
        <p:nvSpPr>
          <p:cNvPr id="33" name="Text 30"/>
          <p:cNvSpPr/>
          <p:nvPr/>
        </p:nvSpPr>
        <p:spPr>
          <a:xfrm>
            <a:off x="2969895" y="50603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INTEGER</a:t>
            </a:r>
            <a:endParaRPr lang="en-US" sz="1944" dirty="0"/>
          </a:p>
        </p:txBody>
      </p:sp>
      <p:sp>
        <p:nvSpPr>
          <p:cNvPr id="34" name="Text 31"/>
          <p:cNvSpPr/>
          <p:nvPr/>
        </p:nvSpPr>
        <p:spPr>
          <a:xfrm>
            <a:off x="4809173" y="50603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35" name="Text 32"/>
          <p:cNvSpPr/>
          <p:nvPr/>
        </p:nvSpPr>
        <p:spPr>
          <a:xfrm>
            <a:off x="6648450" y="50603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36" name="Text 33"/>
          <p:cNvSpPr/>
          <p:nvPr/>
        </p:nvSpPr>
        <p:spPr>
          <a:xfrm>
            <a:off x="8487728" y="50603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FK</a:t>
            </a:r>
            <a:endParaRPr lang="en-US" sz="1944" dirty="0"/>
          </a:p>
        </p:txBody>
      </p:sp>
      <p:sp>
        <p:nvSpPr>
          <p:cNvPr id="37" name="Text 34"/>
          <p:cNvSpPr/>
          <p:nvPr/>
        </p:nvSpPr>
        <p:spPr>
          <a:xfrm>
            <a:off x="10327005" y="5060394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</a:t>
            </a:r>
            <a:endParaRPr lang="en-US" sz="1944" dirty="0"/>
          </a:p>
        </p:txBody>
      </p:sp>
      <p:sp>
        <p:nvSpPr>
          <p:cNvPr id="38" name="Text 35"/>
          <p:cNvSpPr/>
          <p:nvPr/>
        </p:nvSpPr>
        <p:spPr>
          <a:xfrm>
            <a:off x="12166283" y="5060394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UserID</a:t>
            </a:r>
            <a:endParaRPr lang="en-US" sz="1944" dirty="0"/>
          </a:p>
        </p:txBody>
      </p:sp>
      <p:sp>
        <p:nvSpPr>
          <p:cNvPr id="39" name="Shape 36"/>
          <p:cNvSpPr/>
          <p:nvPr/>
        </p:nvSpPr>
        <p:spPr>
          <a:xfrm>
            <a:off x="879277" y="5611177"/>
            <a:ext cx="1287565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1126808" y="5766911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ReviewText</a:t>
            </a:r>
            <a:endParaRPr lang="en-US" sz="1944" dirty="0"/>
          </a:p>
        </p:txBody>
      </p:sp>
      <p:sp>
        <p:nvSpPr>
          <p:cNvPr id="41" name="Text 38"/>
          <p:cNvSpPr/>
          <p:nvPr/>
        </p:nvSpPr>
        <p:spPr>
          <a:xfrm>
            <a:off x="2969895" y="576691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TEXT</a:t>
            </a:r>
            <a:endParaRPr lang="en-US" sz="1944" dirty="0"/>
          </a:p>
        </p:txBody>
      </p:sp>
      <p:sp>
        <p:nvSpPr>
          <p:cNvPr id="42" name="Text 39"/>
          <p:cNvSpPr/>
          <p:nvPr/>
        </p:nvSpPr>
        <p:spPr>
          <a:xfrm>
            <a:off x="4809173" y="576691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43" name="Text 40"/>
          <p:cNvSpPr/>
          <p:nvPr/>
        </p:nvSpPr>
        <p:spPr>
          <a:xfrm>
            <a:off x="6648450" y="576691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4" name="Text 41"/>
          <p:cNvSpPr/>
          <p:nvPr/>
        </p:nvSpPr>
        <p:spPr>
          <a:xfrm>
            <a:off x="8487728" y="576691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5" name="Text 42"/>
          <p:cNvSpPr/>
          <p:nvPr/>
        </p:nvSpPr>
        <p:spPr>
          <a:xfrm>
            <a:off x="10327005" y="5766911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6" name="Text 43"/>
          <p:cNvSpPr/>
          <p:nvPr/>
        </p:nvSpPr>
        <p:spPr>
          <a:xfrm>
            <a:off x="12166283" y="5766911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7" name="Shape 44"/>
          <p:cNvSpPr/>
          <p:nvPr/>
        </p:nvSpPr>
        <p:spPr>
          <a:xfrm>
            <a:off x="879277" y="6317694"/>
            <a:ext cx="1287565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8" name="Text 45"/>
          <p:cNvSpPr/>
          <p:nvPr/>
        </p:nvSpPr>
        <p:spPr>
          <a:xfrm>
            <a:off x="1126808" y="6473428"/>
            <a:ext cx="13418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ReviewDate</a:t>
            </a:r>
            <a:endParaRPr lang="en-US" sz="1944" dirty="0"/>
          </a:p>
        </p:txBody>
      </p:sp>
      <p:sp>
        <p:nvSpPr>
          <p:cNvPr id="49" name="Text 46"/>
          <p:cNvSpPr/>
          <p:nvPr/>
        </p:nvSpPr>
        <p:spPr>
          <a:xfrm>
            <a:off x="2969895" y="647342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DATE</a:t>
            </a:r>
            <a:endParaRPr lang="en-US" sz="1944" dirty="0"/>
          </a:p>
        </p:txBody>
      </p:sp>
      <p:sp>
        <p:nvSpPr>
          <p:cNvPr id="50" name="Text 47"/>
          <p:cNvSpPr/>
          <p:nvPr/>
        </p:nvSpPr>
        <p:spPr>
          <a:xfrm>
            <a:off x="4809173" y="647342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NOT NULL</a:t>
            </a:r>
            <a:endParaRPr lang="en-US" sz="1944" dirty="0"/>
          </a:p>
        </p:txBody>
      </p:sp>
      <p:sp>
        <p:nvSpPr>
          <p:cNvPr id="51" name="Text 48"/>
          <p:cNvSpPr/>
          <p:nvPr/>
        </p:nvSpPr>
        <p:spPr>
          <a:xfrm>
            <a:off x="6648450" y="647342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52" name="Text 49"/>
          <p:cNvSpPr/>
          <p:nvPr/>
        </p:nvSpPr>
        <p:spPr>
          <a:xfrm>
            <a:off x="8487728" y="647342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53" name="Text 50"/>
          <p:cNvSpPr/>
          <p:nvPr/>
        </p:nvSpPr>
        <p:spPr>
          <a:xfrm>
            <a:off x="10327005" y="6473428"/>
            <a:ext cx="1338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54" name="Text 51"/>
          <p:cNvSpPr/>
          <p:nvPr/>
        </p:nvSpPr>
        <p:spPr>
          <a:xfrm>
            <a:off x="12166283" y="6473428"/>
            <a:ext cx="13418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56" name="오디오 55">
            <a:hlinkClick r:id="" action="ppaction://media"/>
            <a:extLst>
              <a:ext uri="{FF2B5EF4-FFF2-40B4-BE49-F238E27FC236}">
                <a16:creationId xmlns:a16="http://schemas.microsoft.com/office/drawing/2014/main" id="{389DAF31-A11C-D9B7-9091-7B9C602DD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0"/>
    </mc:Choice>
    <mc:Fallback>
      <p:transition spd="slow" advTm="3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86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52CBE7B-EFA3-B195-D55C-40678B3DF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2"/>
    </mc:Choice>
    <mc:Fallback>
      <p:transition spd="slow" advTm="20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427917" y="592693"/>
            <a:ext cx="5388769" cy="673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04"/>
              </a:lnSpc>
              <a:buNone/>
            </a:pPr>
            <a:r>
              <a:rPr lang="en-US" sz="4243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243" dirty="0"/>
          </a:p>
        </p:txBody>
      </p:sp>
      <p:sp>
        <p:nvSpPr>
          <p:cNvPr id="5" name="Text 2"/>
          <p:cNvSpPr/>
          <p:nvPr/>
        </p:nvSpPr>
        <p:spPr>
          <a:xfrm>
            <a:off x="1427917" y="1589484"/>
            <a:ext cx="3233261" cy="404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2"/>
              </a:lnSpc>
              <a:buNone/>
            </a:pPr>
            <a:r>
              <a:rPr lang="en-US" sz="254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생성</a:t>
            </a:r>
            <a:endParaRPr lang="en-US" sz="25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917" y="2316956"/>
            <a:ext cx="6861691" cy="32549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7917" y="5814298"/>
            <a:ext cx="11774567" cy="344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6"/>
              </a:lnSpc>
              <a:buNone/>
            </a:pPr>
            <a:r>
              <a:rPr lang="en-US" sz="1697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69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7917" y="6401514"/>
            <a:ext cx="7125176" cy="6511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27917" y="7295078"/>
            <a:ext cx="11774567" cy="344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6"/>
              </a:lnSpc>
              <a:buNone/>
            </a:pPr>
            <a:endParaRPr lang="en-US" sz="1697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53E8EA0-BE16-2C92-868D-1065FA6CF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3"/>
    </mc:Choice>
    <mc:Fallback>
      <p:transition spd="slow" advTm="7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34609" y="572453"/>
            <a:ext cx="5199578" cy="649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18"/>
              </a:lnSpc>
              <a:buNone/>
            </a:pPr>
            <a:r>
              <a:rPr lang="en-US" sz="409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094" dirty="0"/>
          </a:p>
        </p:txBody>
      </p:sp>
      <p:sp>
        <p:nvSpPr>
          <p:cNvPr id="5" name="Text 2"/>
          <p:cNvSpPr/>
          <p:nvPr/>
        </p:nvSpPr>
        <p:spPr>
          <a:xfrm>
            <a:off x="1634609" y="1534239"/>
            <a:ext cx="3119795" cy="389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71"/>
              </a:lnSpc>
              <a:buNone/>
            </a:pPr>
            <a:r>
              <a:rPr lang="en-US" sz="245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생성</a:t>
            </a:r>
            <a:endParaRPr lang="en-US" sz="245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609" y="2236113"/>
            <a:ext cx="6875026" cy="32782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34609" y="5748338"/>
            <a:ext cx="11361182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8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63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609" y="6315075"/>
            <a:ext cx="6886575" cy="77521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34609" y="7324249"/>
            <a:ext cx="11361182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0"/>
              </a:lnSpc>
              <a:buNone/>
            </a:pPr>
            <a:endParaRPr lang="en-US" sz="1638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5B87C1F9-6812-B6A0-3BBC-D955B81B6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8"/>
    </mc:Choice>
    <mc:Fallback>
      <p:transition spd="slow" advTm="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계획 수립</a:t>
            </a:r>
            <a:endParaRPr lang="en-US" sz="486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834E959-0954-507E-1171-CFFFF443E1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7"/>
    </mc:Choice>
    <mc:Fallback>
      <p:transition spd="slow" advTm="3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89371" y="475774"/>
            <a:ext cx="4325660" cy="540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8"/>
              </a:lnSpc>
              <a:buNone/>
            </a:pPr>
            <a:r>
              <a:rPr lang="en-US" sz="340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6" dirty="0"/>
          </a:p>
        </p:txBody>
      </p:sp>
      <p:sp>
        <p:nvSpPr>
          <p:cNvPr id="5" name="Text 2"/>
          <p:cNvSpPr/>
          <p:nvPr/>
        </p:nvSpPr>
        <p:spPr>
          <a:xfrm>
            <a:off x="2589371" y="1275874"/>
            <a:ext cx="2595443" cy="3244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5"/>
              </a:lnSpc>
              <a:buNone/>
            </a:pPr>
            <a:r>
              <a:rPr lang="en-US" sz="204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생성</a:t>
            </a:r>
            <a:endParaRPr lang="en-US" sz="204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371" y="1859756"/>
            <a:ext cx="5719524" cy="32713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89371" y="5325666"/>
            <a:ext cx="9451658" cy="2767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0"/>
              </a:lnSpc>
              <a:buNone/>
            </a:pPr>
            <a:r>
              <a:rPr lang="en-US" sz="136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36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371" y="5796915"/>
            <a:ext cx="5719524" cy="14866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89371" y="7478078"/>
            <a:ext cx="9451658" cy="2767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0"/>
              </a:lnSpc>
              <a:buNone/>
            </a:pPr>
            <a:endParaRPr lang="en-US" sz="1362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42EAC03B-5A1C-DF89-16FB-D938707257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8"/>
    </mc:Choice>
    <mc:Fallback>
      <p:transition spd="slow" advTm="3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79665" y="528280"/>
            <a:ext cx="4792147" cy="599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7"/>
              </a:lnSpc>
              <a:buNone/>
            </a:pPr>
            <a:r>
              <a:rPr lang="en-US" sz="3773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773" dirty="0"/>
          </a:p>
        </p:txBody>
      </p:sp>
      <p:sp>
        <p:nvSpPr>
          <p:cNvPr id="5" name="Text 2"/>
          <p:cNvSpPr/>
          <p:nvPr/>
        </p:nvSpPr>
        <p:spPr>
          <a:xfrm>
            <a:off x="2079665" y="1414701"/>
            <a:ext cx="2875240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30"/>
              </a:lnSpc>
              <a:buNone/>
            </a:pPr>
            <a:r>
              <a:rPr lang="en-US" sz="226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생성</a:t>
            </a:r>
            <a:endParaRPr lang="en-US" sz="226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665" y="2061448"/>
            <a:ext cx="6368296" cy="36808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79665" y="5957887"/>
            <a:ext cx="10470952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5"/>
              </a:lnSpc>
              <a:buNone/>
            </a:pPr>
            <a:r>
              <a:rPr lang="en-US" sz="1509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50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9665" y="6480215"/>
            <a:ext cx="6357580" cy="6986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79665" y="7394496"/>
            <a:ext cx="10470952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5"/>
              </a:lnSpc>
              <a:buNone/>
            </a:pPr>
            <a:endParaRPr lang="en-US" sz="1509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5092E883-D81E-9C9C-811D-5A6BA726B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1"/>
    </mc:Choice>
    <mc:Fallback>
      <p:transition spd="slow" advTm="4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09888" y="634841"/>
            <a:ext cx="5771317" cy="721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1"/>
              </a:lnSpc>
              <a:buNone/>
            </a:pPr>
            <a:r>
              <a:rPr lang="en-US" sz="454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544" dirty="0"/>
          </a:p>
        </p:txBody>
      </p:sp>
      <p:sp>
        <p:nvSpPr>
          <p:cNvPr id="5" name="Text 2"/>
          <p:cNvSpPr/>
          <p:nvPr/>
        </p:nvSpPr>
        <p:spPr>
          <a:xfrm>
            <a:off x="1009888" y="1702356"/>
            <a:ext cx="3462814" cy="4327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8"/>
              </a:lnSpc>
              <a:buNone/>
            </a:pPr>
            <a:r>
              <a:rPr lang="en-US" sz="272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생성</a:t>
            </a:r>
            <a:endParaRPr lang="en-US" sz="272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88" y="2481382"/>
            <a:ext cx="7631073" cy="26368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9888" y="5377934"/>
            <a:ext cx="12610505" cy="369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8"/>
              </a:lnSpc>
              <a:buNone/>
            </a:pPr>
            <a:r>
              <a:rPr lang="en-US" sz="1818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81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888" y="6006941"/>
            <a:ext cx="7656671" cy="9598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09888" y="7226498"/>
            <a:ext cx="12610505" cy="369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8"/>
              </a:lnSpc>
              <a:buNone/>
            </a:pPr>
            <a:endParaRPr lang="en-US" sz="1818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B79CD911-EB8E-AE5B-F987-B9C327DF4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3"/>
    </mc:Choice>
    <mc:Fallback>
      <p:transition spd="slow" advTm="3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04618" y="564833"/>
            <a:ext cx="5135523" cy="641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55"/>
              </a:lnSpc>
              <a:buNone/>
            </a:pPr>
            <a:r>
              <a:rPr lang="en-US" sz="404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044" dirty="0"/>
          </a:p>
        </p:txBody>
      </p:sp>
      <p:sp>
        <p:nvSpPr>
          <p:cNvPr id="5" name="Text 2"/>
          <p:cNvSpPr/>
          <p:nvPr/>
        </p:nvSpPr>
        <p:spPr>
          <a:xfrm>
            <a:off x="1704618" y="1514832"/>
            <a:ext cx="3081338" cy="3851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3"/>
              </a:lnSpc>
              <a:buNone/>
            </a:pPr>
            <a:r>
              <a:rPr lang="en-US" sz="242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생성</a:t>
            </a:r>
            <a:endParaRPr lang="en-US" sz="242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618" y="2208133"/>
            <a:ext cx="6778943" cy="33239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4618" y="5763220"/>
            <a:ext cx="11221164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1618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61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618" y="6322933"/>
            <a:ext cx="6801683" cy="7828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04618" y="7336869"/>
            <a:ext cx="11221164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8"/>
              </a:lnSpc>
              <a:buNone/>
            </a:pPr>
            <a:endParaRPr lang="en-US" sz="1618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F73999D5-67C7-5616-9A50-82CCCF1FD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8"/>
    </mc:Choice>
    <mc:Fallback>
      <p:transition spd="slow" advTm="3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07407"/>
            <a:ext cx="14630400" cy="8437007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34114" y="491371"/>
            <a:ext cx="4467701" cy="558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97"/>
              </a:lnSpc>
              <a:buNone/>
            </a:pPr>
            <a:r>
              <a:rPr lang="en-US" sz="3518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518" dirty="0"/>
          </a:p>
        </p:txBody>
      </p:sp>
      <p:sp>
        <p:nvSpPr>
          <p:cNvPr id="5" name="Text 2"/>
          <p:cNvSpPr/>
          <p:nvPr/>
        </p:nvSpPr>
        <p:spPr>
          <a:xfrm>
            <a:off x="2434114" y="1317784"/>
            <a:ext cx="2680573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8"/>
              </a:lnSpc>
              <a:buNone/>
            </a:pPr>
            <a:r>
              <a:rPr lang="en-US" sz="211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생성</a:t>
            </a:r>
            <a:endParaRPr lang="en-US" sz="211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114" y="1920716"/>
            <a:ext cx="9762053" cy="36768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34114" y="5798582"/>
            <a:ext cx="9762053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1"/>
              </a:lnSpc>
              <a:buNone/>
            </a:pPr>
            <a:r>
              <a:rPr lang="en-US" sz="1407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40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114" y="6285428"/>
            <a:ext cx="9762053" cy="117336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34114" y="7659767"/>
            <a:ext cx="9762053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1"/>
              </a:lnSpc>
              <a:buNone/>
            </a:pPr>
            <a:endParaRPr lang="en-US" sz="1407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FF49F01A-1512-6AF6-499B-5002638B22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0"/>
    </mc:Choice>
    <mc:Fallback>
      <p:transition spd="slow" advTm="3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07419"/>
            <a:ext cx="14630400" cy="8537019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2592229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생성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1857613"/>
            <a:ext cx="9440347" cy="39676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6019562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36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967" y="6490454"/>
            <a:ext cx="9440347" cy="110049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94967" y="7785259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B047D212-021C-225A-6A04-CBA1D2B92F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4"/>
    </mc:Choice>
    <mc:Fallback>
      <p:transition spd="slow" advTm="3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99549"/>
            <a:ext cx="14630400" cy="8429149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31814" y="521851"/>
            <a:ext cx="4744403" cy="5930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70"/>
              </a:lnSpc>
              <a:buNone/>
            </a:pPr>
            <a:r>
              <a:rPr lang="en-US" sz="373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736" dirty="0"/>
          </a:p>
        </p:txBody>
      </p:sp>
      <p:sp>
        <p:nvSpPr>
          <p:cNvPr id="5" name="Text 2"/>
          <p:cNvSpPr/>
          <p:nvPr/>
        </p:nvSpPr>
        <p:spPr>
          <a:xfrm>
            <a:off x="2131814" y="1399461"/>
            <a:ext cx="2846665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2"/>
              </a:lnSpc>
              <a:buNone/>
            </a:pPr>
            <a:r>
              <a:rPr lang="en-US" sz="22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생성</a:t>
            </a:r>
            <a:endParaRPr lang="en-US" sz="22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814" y="2039779"/>
            <a:ext cx="10366653" cy="3609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31814" y="5863233"/>
            <a:ext cx="10366653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1"/>
              </a:lnSpc>
              <a:buNone/>
            </a:pPr>
            <a:r>
              <a:rPr lang="en-US" sz="149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49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814" y="6380321"/>
            <a:ext cx="10366653" cy="10098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31814" y="7603688"/>
            <a:ext cx="10366653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1"/>
              </a:lnSpc>
              <a:buNone/>
            </a:pPr>
            <a:endParaRPr lang="en-US" sz="1494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4C85ED8-481E-3C0E-A726-61AA395CFF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6"/>
    </mc:Choice>
    <mc:Fallback>
      <p:transition spd="slow" advTm="3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61511" y="478512"/>
            <a:ext cx="4351139" cy="543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83"/>
              </a:lnSpc>
              <a:buNone/>
            </a:pPr>
            <a:r>
              <a:rPr lang="en-US" sz="342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26" dirty="0"/>
          </a:p>
        </p:txBody>
      </p:sp>
      <p:sp>
        <p:nvSpPr>
          <p:cNvPr id="5" name="Text 2"/>
          <p:cNvSpPr/>
          <p:nvPr/>
        </p:nvSpPr>
        <p:spPr>
          <a:xfrm>
            <a:off x="2561511" y="1283375"/>
            <a:ext cx="2610683" cy="326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0"/>
              </a:lnSpc>
              <a:buNone/>
            </a:pPr>
            <a:r>
              <a:rPr lang="en-US" sz="205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테이블 생성</a:t>
            </a:r>
            <a:endParaRPr lang="en-US" sz="205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511" y="1870710"/>
            <a:ext cx="9507260" cy="34941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1511" y="5560576"/>
            <a:ext cx="9507260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3"/>
              </a:lnSpc>
              <a:buNone/>
            </a:pPr>
            <a:endParaRPr lang="en-US" sz="1370" dirty="0"/>
          </a:p>
        </p:txBody>
      </p:sp>
      <p:sp>
        <p:nvSpPr>
          <p:cNvPr id="8" name="Text 4"/>
          <p:cNvSpPr/>
          <p:nvPr/>
        </p:nvSpPr>
        <p:spPr>
          <a:xfrm>
            <a:off x="2561511" y="6034802"/>
            <a:ext cx="9507260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137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37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1511" y="6509028"/>
            <a:ext cx="9507260" cy="9591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61511" y="7663934"/>
            <a:ext cx="9507260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3"/>
              </a:lnSpc>
              <a:buNone/>
            </a:pPr>
            <a:endParaRPr lang="en-US" sz="1370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FA2D89E8-072B-E6CE-1887-CA43465A1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6"/>
    </mc:Choice>
    <mc:Fallback>
      <p:transition spd="slow" advTm="3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4905970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입력 (INSERT) - -데이터 삽입: Genre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1857613"/>
            <a:ext cx="6602254" cy="4789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6841093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10377455" y="1719322"/>
            <a:ext cx="141473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200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914" y="2519982"/>
            <a:ext cx="7186613" cy="47891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94967" y="12766358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38511DC-058D-3D64-03F9-86FE20428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2"/>
    </mc:Choice>
    <mc:Fallback>
      <p:transition spd="slow" advTm="7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5410795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입력 (INSERT) - -데이터 삽입: Developer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1857613"/>
            <a:ext cx="6258044" cy="4789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6841093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10628625" y="1700360"/>
            <a:ext cx="2586633" cy="157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200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837" y="2572248"/>
            <a:ext cx="9440347" cy="50895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94967" y="13066752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FF2A70D-1370-3CCF-0D69-722EB6CC4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9"/>
    </mc:Choice>
    <mc:Fallback>
      <p:transition spd="slow" advTm="3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2A2A2D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234803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주제 선정 이유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376749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3C43"/>
          </a:solidFill>
          <a:ln w="15240">
            <a:solidFill>
              <a:srgbClr val="55555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70015" y="3860006"/>
            <a:ext cx="14335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3767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빠르게 성장하는 산업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4301371"/>
            <a:ext cx="333398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온라인 게임 시장은 지속적으로 성장하고 있으며, 새로운 기술과 플랫폼의 등장으로 더욱 활기를 띠고 있다.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5247084" y="376749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3C43"/>
          </a:solidFill>
          <a:ln w="15240">
            <a:solidFill>
              <a:srgbClr val="55555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21630" y="3860006"/>
            <a:ext cx="20633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6049328" y="3767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소비자 트렌드 변화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6049328" y="4301371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게임 이용자들의 선호도와 게임 소비 패턴이 계속해서 변화하고 있어 이를 분석할 필요가 있다.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9630132" y="376749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3C43"/>
          </a:solidFill>
          <a:ln w="15240">
            <a:solidFill>
              <a:srgbClr val="55555C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800630" y="3860006"/>
            <a:ext cx="2144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3"/>
          <p:cNvSpPr/>
          <p:nvPr/>
        </p:nvSpPr>
        <p:spPr>
          <a:xfrm>
            <a:off x="10432375" y="3767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산업 경쟁 심화</a:t>
            </a:r>
            <a:endParaRPr lang="en-US" sz="2430" dirty="0"/>
          </a:p>
        </p:txBody>
      </p:sp>
      <p:sp>
        <p:nvSpPr>
          <p:cNvPr id="18" name="Text 14"/>
          <p:cNvSpPr/>
          <p:nvPr/>
        </p:nvSpPr>
        <p:spPr>
          <a:xfrm>
            <a:off x="10432375" y="4301371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주요 게임 업체들의 치열한 경쟁으로 인해 시장 점유율이 끊임없는 변화를 확인할 수 있다.</a:t>
            </a:r>
            <a:endParaRPr lang="en-US" sz="1944" dirty="0"/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FF4FC209-1A66-E0FF-7A62-BE6AF5D12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21"/>
    </mc:Choice>
    <mc:Fallback>
      <p:transition spd="slow" advTm="32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4887039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입력 (INSERT) - -데이터 삽입: Game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1857613"/>
            <a:ext cx="6275903" cy="47892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6841212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10043517" y="1940867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2000" b="1" dirty="0"/>
          </a:p>
        </p:txBody>
      </p:sp>
      <p:sp>
        <p:nvSpPr>
          <p:cNvPr id="9" name="Text 5"/>
          <p:cNvSpPr/>
          <p:nvPr/>
        </p:nvSpPr>
        <p:spPr>
          <a:xfrm>
            <a:off x="2594967" y="7782997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5BAD8E-C3D2-F43C-6C94-DFC07F19C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647" y="2688341"/>
            <a:ext cx="6561100" cy="4522084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D98FC1E3-F72F-7D99-36CD-FD9532FE61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6"/>
    </mc:Choice>
    <mc:Fallback>
      <p:transition spd="slow" advTm="4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5826800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입력 (INSERT) - - 데이터 삽입 : MarketShare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1857613"/>
            <a:ext cx="6652974" cy="4789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6841093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10316567" y="1897941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200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607" y="2957869"/>
            <a:ext cx="9440347" cy="46306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94967" y="12607885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00F3ECC0-A841-48EA-ACD8-6E46D26BF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1"/>
    </mc:Choice>
    <mc:Fallback>
      <p:transition spd="slow" advTm="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4817031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입력 (INSERT) - - 데이터 삽입 : User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1857613"/>
            <a:ext cx="5308997" cy="4789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6841093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9910226" y="2120979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200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5082" y="3034308"/>
            <a:ext cx="9440347" cy="47201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94967" y="12697301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0138C658-9777-FFE2-C49F-3C9D0A43A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8"/>
    </mc:Choice>
    <mc:Fallback>
      <p:transition spd="slow" advTm="3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1280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5048726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입력 (INSERT) - - 데이터 삽입 : Rating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1857613"/>
            <a:ext cx="6414373" cy="4789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6841093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10490739" y="1981439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200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237" y="3092172"/>
            <a:ext cx="9440347" cy="42198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94967" y="12197001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79843947-7C2D-B9C8-47BB-40FE41FFD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2"/>
    </mc:Choice>
    <mc:Fallback>
      <p:transition spd="slow" advTm="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5787152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입력 (INSERT) - - 데이터 삽입 : GameServer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95" y="1954768"/>
            <a:ext cx="7037903" cy="47892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6841212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10171425" y="2325945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200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910" y="2979896"/>
            <a:ext cx="9440347" cy="4608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94967" y="12586097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43ABCD92-1056-F3A3-E662-F32752FC7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2"/>
    </mc:Choice>
    <mc:Fallback>
      <p:transition spd="slow" advTm="3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5878235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입력 (INSERT) - - 데이터 삽입 : GameUpdate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82" y="1881782"/>
            <a:ext cx="6152674" cy="4789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6841093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9648910" y="2087987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200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937" y="2831544"/>
            <a:ext cx="9440347" cy="39365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94967" y="11913751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7E0932C8-5781-B7BD-6374-12A470172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9"/>
    </mc:Choice>
    <mc:Fallback>
      <p:transition spd="slow" advTm="3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4949190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입력 (INSERT) - - 데이터 삽입 : Event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081" y="2051923"/>
            <a:ext cx="5968008" cy="4789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6841093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9605367" y="1952778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200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237" y="2680136"/>
            <a:ext cx="9440347" cy="43944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94967" y="12371665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C6625AE9-7048-CE53-9BD5-C437FA0C3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5"/>
    </mc:Choice>
    <mc:Fallback>
      <p:transition spd="slow" advTm="3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4949190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입력 (INSERT) - - 데이터 삽입 : </a:t>
            </a:r>
            <a:r>
              <a:rPr lang="en-US" sz="2041" b="1" dirty="0" err="1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GameReview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2" y="2051923"/>
            <a:ext cx="6825615" cy="4789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6841093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8" name="Text 4"/>
          <p:cNvSpPr/>
          <p:nvPr/>
        </p:nvSpPr>
        <p:spPr>
          <a:xfrm>
            <a:off x="9995951" y="2298800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200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08" y="3098840"/>
            <a:ext cx="9440347" cy="39365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94967" y="11913751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69FC96BF-A7B3-832E-351F-7E91ECA443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5"/>
    </mc:Choice>
    <mc:Fallback>
      <p:transition spd="slow" advTm="3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80916"/>
          </a:xfrm>
          <a:prstGeom prst="rect">
            <a:avLst/>
          </a:prstGeom>
          <a:solidFill>
            <a:srgbClr val="2A2A2D">
              <a:alpha val="75000"/>
            </a:srgb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1470422" y="588407"/>
            <a:ext cx="5349835" cy="668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66"/>
              </a:lnSpc>
              <a:buNone/>
            </a:pPr>
            <a:r>
              <a:rPr lang="en-US" sz="4213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213" dirty="0"/>
          </a:p>
        </p:txBody>
      </p:sp>
      <p:sp>
        <p:nvSpPr>
          <p:cNvPr id="5" name="Text 2"/>
          <p:cNvSpPr/>
          <p:nvPr/>
        </p:nvSpPr>
        <p:spPr>
          <a:xfrm>
            <a:off x="1470422" y="1578054"/>
            <a:ext cx="3209925" cy="4012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59"/>
              </a:lnSpc>
              <a:buNone/>
            </a:pPr>
            <a:r>
              <a:rPr lang="en-US" sz="2528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UPDATE 문</a:t>
            </a:r>
            <a:endParaRPr lang="en-US" sz="252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422" y="2300288"/>
            <a:ext cx="10244971" cy="30091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70422" y="5550218"/>
            <a:ext cx="11689437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r>
              <a:rPr lang="en-US" sz="168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68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422" y="6374011"/>
            <a:ext cx="5583674" cy="96571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686" y="6374011"/>
            <a:ext cx="5583674" cy="107775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EAE17F-6246-6538-8126-52EB1F67CD69}"/>
              </a:ext>
            </a:extLst>
          </p:cNvPr>
          <p:cNvSpPr/>
          <p:nvPr/>
        </p:nvSpPr>
        <p:spPr>
          <a:xfrm>
            <a:off x="7356551" y="7110164"/>
            <a:ext cx="6037943" cy="46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753B3ED1-6D45-F0E6-2615-C40A78A014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63"/>
    </mc:Choice>
    <mc:Fallback>
      <p:transition spd="slow" advTm="11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87703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92618" y="545902"/>
            <a:ext cx="4963478" cy="620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85"/>
              </a:lnSpc>
              <a:buNone/>
            </a:pPr>
            <a:r>
              <a:rPr lang="en-US" sz="3908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908" dirty="0"/>
          </a:p>
        </p:txBody>
      </p:sp>
      <p:sp>
        <p:nvSpPr>
          <p:cNvPr id="5" name="Text 2"/>
          <p:cNvSpPr/>
          <p:nvPr/>
        </p:nvSpPr>
        <p:spPr>
          <a:xfrm>
            <a:off x="1892618" y="1464112"/>
            <a:ext cx="2977991" cy="372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1"/>
              </a:lnSpc>
              <a:buNone/>
            </a:pPr>
            <a:r>
              <a:rPr lang="en-US" sz="2345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UPDATE 문</a:t>
            </a:r>
            <a:endParaRPr lang="en-US" sz="234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618" y="2134076"/>
            <a:ext cx="9529882" cy="2655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92618" y="5012769"/>
            <a:ext cx="10845165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56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618" y="5776913"/>
            <a:ext cx="5180409" cy="116157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92618" y="7161728"/>
            <a:ext cx="5180409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1"/>
              </a:lnSpc>
              <a:buNone/>
            </a:pPr>
            <a:endParaRPr lang="en-US" sz="156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993" y="5776913"/>
            <a:ext cx="5180409" cy="12453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4993" y="7245548"/>
            <a:ext cx="5180409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1"/>
              </a:lnSpc>
              <a:buNone/>
            </a:pPr>
            <a:endParaRPr lang="en-US" sz="1563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53E30C-FCBE-C6A5-69BC-89C1C0281F72}"/>
              </a:ext>
            </a:extLst>
          </p:cNvPr>
          <p:cNvSpPr/>
          <p:nvPr/>
        </p:nvSpPr>
        <p:spPr>
          <a:xfrm>
            <a:off x="7356551" y="6725969"/>
            <a:ext cx="6037943" cy="46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B0D62FBC-F113-1FA5-DD80-ECF3AC14AB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3"/>
    </mc:Choice>
    <mc:Fallback>
      <p:transition spd="slow" advTm="3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자료 조사 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시장 데이터 수집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619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주요 온라인 게임 플랫폼과 개발사의 공식 통계, 리서치 기관의 보고서 등을 활용하여 시장 규모와 점유율 데이터를 수집함.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929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트렌드 분석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7623929" y="4619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시간에 따른 점유율 변화, 장르별 선호도, 플랫폼 간 비교 등을 통해 온라인 게임 시장의 주요 트렌드를 파악.</a:t>
            </a:r>
            <a:endParaRPr lang="en-US" sz="1944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10264A2-5D84-D126-D134-765EBCB55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74"/>
    </mc:Choice>
    <mc:Fallback>
      <p:transition spd="slow" advTm="22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11158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20741" y="522922"/>
            <a:ext cx="4754523" cy="5942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374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744" dirty="0"/>
          </a:p>
        </p:txBody>
      </p:sp>
      <p:sp>
        <p:nvSpPr>
          <p:cNvPr id="5" name="Text 2"/>
          <p:cNvSpPr/>
          <p:nvPr/>
        </p:nvSpPr>
        <p:spPr>
          <a:xfrm>
            <a:off x="2120741" y="1402437"/>
            <a:ext cx="2852738" cy="356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8"/>
              </a:lnSpc>
              <a:buNone/>
            </a:pPr>
            <a:r>
              <a:rPr lang="en-US" sz="224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UPDATE 문</a:t>
            </a:r>
            <a:endParaRPr lang="en-US" sz="22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741" y="2044303"/>
            <a:ext cx="8106608" cy="23416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0741" y="4599861"/>
            <a:ext cx="10388798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6"/>
              </a:lnSpc>
              <a:buNone/>
            </a:pPr>
            <a:r>
              <a:rPr lang="en-US" sz="1498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49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741" y="5331976"/>
            <a:ext cx="4962406" cy="17490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20741" y="7294959"/>
            <a:ext cx="4962406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6"/>
              </a:lnSpc>
              <a:buNone/>
            </a:pPr>
            <a:endParaRPr lang="en-US" sz="149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635" y="5331976"/>
            <a:ext cx="4962406" cy="17670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54635" y="7312938"/>
            <a:ext cx="4962406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6"/>
              </a:lnSpc>
              <a:buNone/>
            </a:pPr>
            <a:endParaRPr lang="en-US" sz="1498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CF70E2-264B-44F7-B353-85EFE422CFC8}"/>
              </a:ext>
            </a:extLst>
          </p:cNvPr>
          <p:cNvSpPr/>
          <p:nvPr/>
        </p:nvSpPr>
        <p:spPr>
          <a:xfrm>
            <a:off x="7208377" y="6719389"/>
            <a:ext cx="6037943" cy="46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FC3A4A20-1EBD-D7F7-687D-5256CE562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8"/>
    </mc:Choice>
    <mc:Fallback>
      <p:transition spd="slow" advTm="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59008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3914" y="655201"/>
            <a:ext cx="5957054" cy="744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3"/>
              </a:lnSpc>
              <a:buNone/>
            </a:pPr>
            <a:r>
              <a:rPr lang="en-US" sz="469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691" dirty="0"/>
          </a:p>
        </p:txBody>
      </p:sp>
      <p:sp>
        <p:nvSpPr>
          <p:cNvPr id="5" name="Text 2"/>
          <p:cNvSpPr/>
          <p:nvPr/>
        </p:nvSpPr>
        <p:spPr>
          <a:xfrm>
            <a:off x="833914" y="1757005"/>
            <a:ext cx="3574137" cy="446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18"/>
              </a:lnSpc>
              <a:buNone/>
            </a:pPr>
            <a:r>
              <a:rPr lang="en-US" sz="281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DELETE 문</a:t>
            </a:r>
            <a:endParaRPr lang="en-US" sz="281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14" y="2561034"/>
            <a:ext cx="9084469" cy="23082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3914" y="5137309"/>
            <a:ext cx="12962573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2"/>
              </a:lnSpc>
              <a:buNone/>
            </a:pPr>
            <a:r>
              <a:rPr lang="en-US" sz="187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87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14" y="6054447"/>
            <a:ext cx="6190655" cy="6485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3914" y="6970990"/>
            <a:ext cx="6190655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2"/>
              </a:lnSpc>
              <a:buNone/>
            </a:pPr>
            <a:endParaRPr lang="en-US" sz="187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3452" y="6054447"/>
            <a:ext cx="6190655" cy="6858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3452" y="7008257"/>
            <a:ext cx="6190655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2"/>
              </a:lnSpc>
              <a:buNone/>
            </a:pPr>
            <a:endParaRPr lang="en-US" sz="1876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472108-1B95-7DDD-9E46-1E8A050A4F29}"/>
              </a:ext>
            </a:extLst>
          </p:cNvPr>
          <p:cNvSpPr/>
          <p:nvPr/>
        </p:nvSpPr>
        <p:spPr>
          <a:xfrm>
            <a:off x="602343" y="6106177"/>
            <a:ext cx="6524171" cy="46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9A672AE7-F6EF-2361-CAF8-346B1F0E1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3"/>
    </mc:Choice>
    <mc:Fallback>
      <p:transition spd="slow" advTm="10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68653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6890" y="657582"/>
            <a:ext cx="5978366" cy="7472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84"/>
              </a:lnSpc>
              <a:buNone/>
            </a:pPr>
            <a:r>
              <a:rPr lang="en-US" sz="470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707" dirty="0"/>
          </a:p>
        </p:txBody>
      </p:sp>
      <p:sp>
        <p:nvSpPr>
          <p:cNvPr id="5" name="Text 2"/>
          <p:cNvSpPr/>
          <p:nvPr/>
        </p:nvSpPr>
        <p:spPr>
          <a:xfrm>
            <a:off x="836890" y="1763435"/>
            <a:ext cx="3586996" cy="4483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1"/>
              </a:lnSpc>
              <a:buNone/>
            </a:pPr>
            <a:r>
              <a:rPr lang="en-US" sz="282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DELETE 문</a:t>
            </a:r>
            <a:endParaRPr lang="en-US" sz="282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90" y="2570440"/>
            <a:ext cx="10058638" cy="19578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890" y="4797266"/>
            <a:ext cx="12956619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3"/>
              </a:lnSpc>
              <a:buNone/>
            </a:pPr>
            <a:r>
              <a:rPr lang="en-US" sz="1883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88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90" y="5717858"/>
            <a:ext cx="6186607" cy="10264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6890" y="7013258"/>
            <a:ext cx="6186607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3"/>
              </a:lnSpc>
              <a:buNone/>
            </a:pPr>
            <a:endParaRPr lang="en-US" sz="188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523" y="5717858"/>
            <a:ext cx="6186607" cy="8617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4523" y="6848594"/>
            <a:ext cx="6186607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3"/>
              </a:lnSpc>
              <a:buNone/>
            </a:pPr>
            <a:endParaRPr lang="en-US" sz="1883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984A2D-5ACA-5BE2-F319-6E2BACA56147}"/>
              </a:ext>
            </a:extLst>
          </p:cNvPr>
          <p:cNvSpPr/>
          <p:nvPr/>
        </p:nvSpPr>
        <p:spPr>
          <a:xfrm>
            <a:off x="807101" y="6280893"/>
            <a:ext cx="6348442" cy="298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FC0CA625-B0CD-025D-F142-4665EF1E7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8"/>
    </mc:Choice>
    <mc:Fallback>
      <p:transition spd="slow" advTm="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87464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90732" y="626626"/>
            <a:ext cx="5697379" cy="712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8"/>
              </a:lnSpc>
              <a:buNone/>
            </a:pPr>
            <a:r>
              <a:rPr lang="en-US" sz="448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486" dirty="0"/>
          </a:p>
        </p:txBody>
      </p:sp>
      <p:sp>
        <p:nvSpPr>
          <p:cNvPr id="5" name="Text 2"/>
          <p:cNvSpPr/>
          <p:nvPr/>
        </p:nvSpPr>
        <p:spPr>
          <a:xfrm>
            <a:off x="1090732" y="1680567"/>
            <a:ext cx="3418403" cy="4271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65"/>
              </a:lnSpc>
              <a:buNone/>
            </a:pPr>
            <a:r>
              <a:rPr lang="en-US" sz="269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DELETE 문</a:t>
            </a:r>
            <a:endParaRPr lang="en-US" sz="269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732" y="2449592"/>
            <a:ext cx="9884926" cy="19940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90732" y="4699992"/>
            <a:ext cx="12448818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sz="179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79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732" y="5577245"/>
            <a:ext cx="5946338" cy="9601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90732" y="6793706"/>
            <a:ext cx="5946338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endParaRPr lang="en-US" sz="179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712" y="5577245"/>
            <a:ext cx="5946338" cy="12576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712" y="7091243"/>
            <a:ext cx="5946338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endParaRPr lang="en-US" sz="1794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291B10-3F92-F5F8-74B5-F8D326A56CB1}"/>
              </a:ext>
            </a:extLst>
          </p:cNvPr>
          <p:cNvSpPr/>
          <p:nvPr/>
        </p:nvSpPr>
        <p:spPr>
          <a:xfrm>
            <a:off x="750168" y="6182466"/>
            <a:ext cx="6037943" cy="461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20021F92-2A23-843D-7771-714BB588D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1"/>
    </mc:Choice>
    <mc:Fallback>
      <p:transition spd="slow" advTm="3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34609" y="571857"/>
            <a:ext cx="5199578" cy="649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18"/>
              </a:lnSpc>
              <a:buNone/>
            </a:pPr>
            <a:r>
              <a:rPr lang="en-US" sz="409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094" dirty="0"/>
          </a:p>
        </p:txBody>
      </p:sp>
      <p:sp>
        <p:nvSpPr>
          <p:cNvPr id="5" name="Text 2"/>
          <p:cNvSpPr/>
          <p:nvPr/>
        </p:nvSpPr>
        <p:spPr>
          <a:xfrm>
            <a:off x="1634609" y="1533644"/>
            <a:ext cx="3119795" cy="389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71"/>
              </a:lnSpc>
              <a:buNone/>
            </a:pPr>
            <a:r>
              <a:rPr lang="en-US" sz="245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문</a:t>
            </a:r>
            <a:endParaRPr lang="en-US" sz="245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609" y="2235518"/>
            <a:ext cx="8280440" cy="2443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34609" y="4913233"/>
            <a:ext cx="11361182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8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63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609" y="5479971"/>
            <a:ext cx="8475345" cy="16118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34609" y="7325797"/>
            <a:ext cx="11361182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0"/>
              </a:lnSpc>
              <a:buNone/>
            </a:pPr>
            <a:endParaRPr lang="en-US" sz="1638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F6311C7D-AD92-9738-BAE6-3C4472A31C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8"/>
    </mc:Choice>
    <mc:Fallback>
      <p:transition spd="slow" advTm="12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85580" y="558165"/>
            <a:ext cx="5061466" cy="632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2"/>
              </a:lnSpc>
              <a:buNone/>
            </a:pPr>
            <a:r>
              <a:rPr lang="en-US" sz="3985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985" dirty="0"/>
          </a:p>
        </p:txBody>
      </p:sp>
      <p:sp>
        <p:nvSpPr>
          <p:cNvPr id="5" name="Text 2"/>
          <p:cNvSpPr/>
          <p:nvPr/>
        </p:nvSpPr>
        <p:spPr>
          <a:xfrm>
            <a:off x="1785580" y="1494353"/>
            <a:ext cx="3036808" cy="379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9"/>
              </a:lnSpc>
              <a:buNone/>
            </a:pPr>
            <a:r>
              <a:rPr lang="en-US" sz="239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문</a:t>
            </a:r>
            <a:endParaRPr lang="en-US" sz="239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80" y="2177534"/>
            <a:ext cx="7819906" cy="23029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85580" y="4708208"/>
            <a:ext cx="11059239" cy="323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59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580" y="5259824"/>
            <a:ext cx="7313771" cy="18599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85580" y="7347585"/>
            <a:ext cx="11059239" cy="323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1"/>
              </a:lnSpc>
              <a:buNone/>
            </a:pPr>
            <a:endParaRPr lang="en-US" sz="1594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777E6247-5272-81F9-78AB-D14AED20F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8"/>
    </mc:Choice>
    <mc:Fallback>
      <p:transition spd="slow" advTm="5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461016" y="590431"/>
            <a:ext cx="5358408" cy="669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74"/>
              </a:lnSpc>
              <a:buNone/>
            </a:pPr>
            <a:r>
              <a:rPr lang="en-US" sz="4219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219" dirty="0"/>
          </a:p>
        </p:txBody>
      </p:sp>
      <p:sp>
        <p:nvSpPr>
          <p:cNvPr id="5" name="Text 2"/>
          <p:cNvSpPr/>
          <p:nvPr/>
        </p:nvSpPr>
        <p:spPr>
          <a:xfrm>
            <a:off x="1461016" y="1581745"/>
            <a:ext cx="3215045" cy="4018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64"/>
              </a:lnSpc>
              <a:buNone/>
            </a:pPr>
            <a:r>
              <a:rPr lang="en-US" sz="253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문</a:t>
            </a:r>
            <a:endParaRPr lang="en-US" sz="253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016" y="2305050"/>
            <a:ext cx="9819442" cy="26658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1016" y="5211961"/>
            <a:ext cx="11708249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88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68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016" y="5795963"/>
            <a:ext cx="3523178" cy="125920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61016" y="7296269"/>
            <a:ext cx="11708249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88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541CA144-F5BB-53A5-F59E-69FCB9963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8"/>
    </mc:Choice>
    <mc:Fallback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36637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61041" y="569238"/>
            <a:ext cx="5175409" cy="646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4"/>
              </a:lnSpc>
              <a:buNone/>
            </a:pPr>
            <a:r>
              <a:rPr lang="en-US" sz="4075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4075" dirty="0"/>
          </a:p>
        </p:txBody>
      </p:sp>
      <p:sp>
        <p:nvSpPr>
          <p:cNvPr id="5" name="Text 2"/>
          <p:cNvSpPr/>
          <p:nvPr/>
        </p:nvSpPr>
        <p:spPr>
          <a:xfrm>
            <a:off x="1661041" y="1526619"/>
            <a:ext cx="3105150" cy="388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6"/>
              </a:lnSpc>
              <a:buNone/>
            </a:pPr>
            <a:r>
              <a:rPr lang="en-US" sz="2445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문</a:t>
            </a:r>
            <a:endParaRPr lang="en-US" sz="244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041" y="2225278"/>
            <a:ext cx="11308318" cy="24213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61041" y="4879538"/>
            <a:ext cx="11308318" cy="3312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8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63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041" y="5443657"/>
            <a:ext cx="9820394" cy="17596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1041" y="7436168"/>
            <a:ext cx="11308318" cy="3312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8"/>
              </a:lnSpc>
              <a:buNone/>
            </a:pPr>
            <a:endParaRPr lang="en-US" sz="1630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1E9B91B5-8F3D-1F6B-901C-24E61FFBA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3"/>
    </mc:Choice>
    <mc:Fallback>
      <p:transition spd="slow" advTm="3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20910" y="484108"/>
            <a:ext cx="4388287" cy="548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9"/>
              </a:lnSpc>
              <a:buNone/>
            </a:pPr>
            <a:r>
              <a:rPr lang="en-US" sz="3455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55" dirty="0"/>
          </a:p>
        </p:txBody>
      </p:sp>
      <p:sp>
        <p:nvSpPr>
          <p:cNvPr id="5" name="Text 2"/>
          <p:cNvSpPr/>
          <p:nvPr/>
        </p:nvSpPr>
        <p:spPr>
          <a:xfrm>
            <a:off x="2520910" y="1295876"/>
            <a:ext cx="2632948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2"/>
              </a:lnSpc>
              <a:buNone/>
            </a:pPr>
            <a:r>
              <a:rPr lang="en-US" sz="2073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문</a:t>
            </a:r>
            <a:endParaRPr lang="en-US" sz="207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910" y="1888093"/>
            <a:ext cx="6593562" cy="21502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20910" y="4235767"/>
            <a:ext cx="9588579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1"/>
              </a:lnSpc>
              <a:buNone/>
            </a:pPr>
            <a:r>
              <a:rPr lang="en-US" sz="1382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38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910" y="4713923"/>
            <a:ext cx="5031938" cy="25534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20910" y="7464743"/>
            <a:ext cx="9588579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1"/>
              </a:lnSpc>
              <a:buNone/>
            </a:pPr>
            <a:endParaRPr lang="en-US" sz="1382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883796B4-F28A-8146-95DC-A92025868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2"/>
    </mc:Choice>
    <mc:Fallback>
      <p:transition spd="slow" advTm="3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64913" y="519351"/>
            <a:ext cx="4714161" cy="5891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40"/>
              </a:lnSpc>
              <a:buNone/>
            </a:pPr>
            <a:r>
              <a:rPr lang="en-US" sz="371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712" dirty="0"/>
          </a:p>
        </p:txBody>
      </p:sp>
      <p:sp>
        <p:nvSpPr>
          <p:cNvPr id="5" name="Text 2"/>
          <p:cNvSpPr/>
          <p:nvPr/>
        </p:nvSpPr>
        <p:spPr>
          <a:xfrm>
            <a:off x="2164913" y="1391245"/>
            <a:ext cx="2828449" cy="353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222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문</a:t>
            </a:r>
            <a:endParaRPr lang="en-US" sz="2227" dirty="0"/>
          </a:p>
        </p:txBody>
      </p:sp>
      <p:sp>
        <p:nvSpPr>
          <p:cNvPr id="7" name="Text 3"/>
          <p:cNvSpPr/>
          <p:nvPr/>
        </p:nvSpPr>
        <p:spPr>
          <a:xfrm>
            <a:off x="2164913" y="4808815"/>
            <a:ext cx="10300573" cy="3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6"/>
              </a:lnSpc>
              <a:buNone/>
            </a:pPr>
            <a:r>
              <a:rPr lang="en-US" sz="148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48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913" y="5322570"/>
            <a:ext cx="9145667" cy="18738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64913" y="7408426"/>
            <a:ext cx="10300573" cy="3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6"/>
              </a:lnSpc>
              <a:buNone/>
            </a:pPr>
            <a:endParaRPr lang="en-US" sz="1485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9EA40EA-F410-6C49-6200-D4696F5EE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775" y="2171938"/>
            <a:ext cx="7734300" cy="220980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E6336D78-BDF1-9800-468B-90BEC15BC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4"/>
    </mc:Choice>
    <mc:Fallback>
      <p:transition spd="slow" advTm="3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42248" y="663178"/>
            <a:ext cx="6016109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자료조사 - THE LOG</a:t>
            </a:r>
            <a:endParaRPr lang="en-US" sz="473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48" y="1896428"/>
            <a:ext cx="8235434" cy="5669994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30E51A9-2AE4-162A-2274-E54E83D3D4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5"/>
    </mc:Choice>
    <mc:Fallback>
      <p:transition spd="slow" advTm="3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90679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2592229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문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1857613"/>
            <a:ext cx="8943499" cy="27002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4752142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36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967" y="5223034"/>
            <a:ext cx="5578197" cy="2121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94967" y="7538918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249141EB-8F4F-900C-C2DE-6BC431557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2"/>
    </mc:Choice>
    <mc:Fallback>
      <p:transition spd="slow" advTm="3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274445"/>
            <a:ext cx="2592229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04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문</a:t>
            </a:r>
            <a:endParaRPr lang="en-US" sz="204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1857613"/>
            <a:ext cx="9440347" cy="25267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4578668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36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967" y="5049560"/>
            <a:ext cx="9440347" cy="280237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94967" y="8046244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30E0AB1C-2E7A-5695-6573-8C89FF6682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0"/>
    </mc:Choice>
    <mc:Fallback>
      <p:transition spd="slow" advTm="3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4201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14751" y="553760"/>
            <a:ext cx="5034677" cy="6293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55"/>
              </a:lnSpc>
              <a:buNone/>
            </a:pPr>
            <a:r>
              <a:rPr lang="en-US" sz="396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964" dirty="0"/>
          </a:p>
        </p:txBody>
      </p:sp>
      <p:sp>
        <p:nvSpPr>
          <p:cNvPr id="5" name="Text 2"/>
          <p:cNvSpPr/>
          <p:nvPr/>
        </p:nvSpPr>
        <p:spPr>
          <a:xfrm>
            <a:off x="1814751" y="1485186"/>
            <a:ext cx="3020735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3"/>
              </a:lnSpc>
              <a:buNone/>
            </a:pPr>
            <a:r>
              <a:rPr lang="en-US" sz="2379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문</a:t>
            </a:r>
            <a:endParaRPr lang="en-US" sz="237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751" y="2164794"/>
            <a:ext cx="11000780" cy="27122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14751" y="5103495"/>
            <a:ext cx="11000780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7"/>
              </a:lnSpc>
              <a:buNone/>
            </a:pPr>
            <a:r>
              <a:rPr lang="en-US" sz="1586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58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751" y="5652016"/>
            <a:ext cx="11000780" cy="16658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14751" y="7544276"/>
            <a:ext cx="11000780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7"/>
              </a:lnSpc>
              <a:buNone/>
            </a:pPr>
            <a:endParaRPr lang="en-US" sz="1586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893446C5-85BE-7033-0DBF-0C96925761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2"/>
    </mc:Choice>
    <mc:Fallback>
      <p:transition spd="slow" advTm="3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54735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63403" y="488394"/>
            <a:ext cx="4440912" cy="5550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1"/>
              </a:lnSpc>
              <a:buNone/>
            </a:pPr>
            <a:r>
              <a:rPr lang="en-US" sz="349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물리설계</a:t>
            </a:r>
            <a:endParaRPr lang="en-US" sz="3497" dirty="0"/>
          </a:p>
        </p:txBody>
      </p:sp>
      <p:sp>
        <p:nvSpPr>
          <p:cNvPr id="5" name="Text 2"/>
          <p:cNvSpPr/>
          <p:nvPr/>
        </p:nvSpPr>
        <p:spPr>
          <a:xfrm>
            <a:off x="2463403" y="1309807"/>
            <a:ext cx="2664500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문</a:t>
            </a:r>
            <a:endParaRPr lang="en-US" sz="209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403" y="1909167"/>
            <a:ext cx="9703594" cy="29132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63403" y="5022175"/>
            <a:ext cx="9703594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399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실행 결과</a:t>
            </a:r>
            <a:endParaRPr lang="en-US" sz="139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403" y="5506164"/>
            <a:ext cx="5273635" cy="18761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63403" y="7582138"/>
            <a:ext cx="9703594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endParaRPr lang="en-US" sz="1399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7FF272BE-1E9A-300E-8FF2-E15924694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4"/>
    </mc:Choice>
    <mc:Fallback>
      <p:transition spd="slow" advTm="3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감사합니다</a:t>
            </a:r>
            <a:endParaRPr lang="en-US" sz="486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8088AB1-BB53-0F89-54AD-7F7CC0621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3"/>
    </mc:Choice>
    <mc:Fallback>
      <p:transition spd="slow" advTm="5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83475" y="527566"/>
            <a:ext cx="4788694" cy="5985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3"/>
              </a:lnSpc>
              <a:buNone/>
            </a:pPr>
            <a:r>
              <a:rPr lang="en-US" sz="3771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자료조사 - GameMeca</a:t>
            </a:r>
            <a:endParaRPr lang="en-US" sz="377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75" y="1509117"/>
            <a:ext cx="8022788" cy="53069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83475" y="7103388"/>
            <a:ext cx="4788694" cy="5985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3"/>
              </a:lnSpc>
              <a:buNone/>
            </a:pPr>
            <a:endParaRPr lang="en-US" sz="3771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EBF9B7AC-8E98-66C5-2EEE-0E5B8FE79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0000" t="-287500" r="-550000" b="-28750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9"/>
    </mc:Choice>
    <mc:Fallback>
      <p:transition spd="slow" advTm="1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2853</Words>
  <Application>Microsoft Office PowerPoint</Application>
  <PresentationFormat>사용자 지정</PresentationFormat>
  <Paragraphs>713</Paragraphs>
  <Slides>84</Slides>
  <Notes>84</Notes>
  <HiddenSlides>0</HiddenSlides>
  <MMClips>84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7" baseType="lpstr">
      <vt:lpstr>Instrument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재원 정</cp:lastModifiedBy>
  <cp:revision>5</cp:revision>
  <dcterms:created xsi:type="dcterms:W3CDTF">2024-06-22T18:33:04Z</dcterms:created>
  <dcterms:modified xsi:type="dcterms:W3CDTF">2024-06-23T09:09:03Z</dcterms:modified>
</cp:coreProperties>
</file>